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60" r:id="rId2"/>
  </p:sldMasterIdLst>
  <p:notesMasterIdLst>
    <p:notesMasterId r:id="rId23"/>
  </p:notesMasterIdLst>
  <p:sldIdLst>
    <p:sldId id="256" r:id="rId3"/>
    <p:sldId id="273" r:id="rId4"/>
    <p:sldId id="257" r:id="rId5"/>
    <p:sldId id="259" r:id="rId6"/>
    <p:sldId id="260" r:id="rId7"/>
    <p:sldId id="269" r:id="rId8"/>
    <p:sldId id="275" r:id="rId9"/>
    <p:sldId id="263" r:id="rId10"/>
    <p:sldId id="264" r:id="rId11"/>
    <p:sldId id="276" r:id="rId12"/>
    <p:sldId id="266" r:id="rId13"/>
    <p:sldId id="278" r:id="rId14"/>
    <p:sldId id="270" r:id="rId15"/>
    <p:sldId id="267" r:id="rId16"/>
    <p:sldId id="268" r:id="rId17"/>
    <p:sldId id="271" r:id="rId18"/>
    <p:sldId id="274" r:id="rId19"/>
    <p:sldId id="279" r:id="rId20"/>
    <p:sldId id="280"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4870"/>
    <a:srgbClr val="569BBE"/>
    <a:srgbClr val="B509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Gross </a:t>
            </a:r>
            <a:r>
              <a:rPr lang="en-US" dirty="0" smtClean="0"/>
              <a:t>Debt (percent of GDP)</a:t>
            </a:r>
            <a:endParaRPr lang="en-US" dirty="0"/>
          </a:p>
        </c:rich>
      </c:tx>
      <c:layout/>
      <c:overlay val="0"/>
    </c:title>
    <c:autoTitleDeleted val="0"/>
    <c:plotArea>
      <c:layout/>
      <c:lineChart>
        <c:grouping val="standard"/>
        <c:varyColors val="0"/>
        <c:ser>
          <c:idx val="0"/>
          <c:order val="0"/>
          <c:tx>
            <c:strRef>
              <c:f>Sheet1!$B$1</c:f>
              <c:strCache>
                <c:ptCount val="1"/>
                <c:pt idx="0">
                  <c:v>Gross Debt</c:v>
                </c:pt>
              </c:strCache>
            </c:strRef>
          </c:tx>
          <c:marker>
            <c:symbol val="none"/>
          </c:marker>
          <c:cat>
            <c:numRef>
              <c:f>Sheet1!$A$2:$A$9</c:f>
              <c:numCache>
                <c:formatCode>General</c:formatCode>
                <c:ptCount val="8"/>
                <c:pt idx="0">
                  <c:v>2006</c:v>
                </c:pt>
                <c:pt idx="1">
                  <c:v>2007</c:v>
                </c:pt>
                <c:pt idx="2">
                  <c:v>2008</c:v>
                </c:pt>
                <c:pt idx="3">
                  <c:v>2009</c:v>
                </c:pt>
                <c:pt idx="4">
                  <c:v>2010</c:v>
                </c:pt>
                <c:pt idx="5">
                  <c:v>2011</c:v>
                </c:pt>
                <c:pt idx="6">
                  <c:v>2012</c:v>
                </c:pt>
                <c:pt idx="7">
                  <c:v>2013</c:v>
                </c:pt>
              </c:numCache>
            </c:numRef>
          </c:cat>
          <c:val>
            <c:numRef>
              <c:f>Sheet1!$B$2:$B$9</c:f>
              <c:numCache>
                <c:formatCode>0.0</c:formatCode>
                <c:ptCount val="8"/>
                <c:pt idx="0">
                  <c:v>185.99727247788081</c:v>
                </c:pt>
                <c:pt idx="1">
                  <c:v>183.01235615289005</c:v>
                </c:pt>
                <c:pt idx="2">
                  <c:v>191.81214315057602</c:v>
                </c:pt>
                <c:pt idx="3">
                  <c:v>210.24683606904634</c:v>
                </c:pt>
                <c:pt idx="4">
                  <c:v>215.95207058934739</c:v>
                </c:pt>
                <c:pt idx="5">
                  <c:v>230.27985020712961</c:v>
                </c:pt>
                <c:pt idx="6">
                  <c:v>238</c:v>
                </c:pt>
                <c:pt idx="7">
                  <c:v>243.5</c:v>
                </c:pt>
              </c:numCache>
            </c:numRef>
          </c:val>
          <c:smooth val="0"/>
        </c:ser>
        <c:ser>
          <c:idx val="1"/>
          <c:order val="1"/>
          <c:tx>
            <c:strRef>
              <c:f>Sheet1!$C$1</c:f>
              <c:strCache>
                <c:ptCount val="1"/>
                <c:pt idx="0">
                  <c:v>US</c:v>
                </c:pt>
              </c:strCache>
            </c:strRef>
          </c:tx>
          <c:spPr>
            <a:ln>
              <a:solidFill>
                <a:srgbClr val="92D050"/>
              </a:solidFill>
            </a:ln>
          </c:spPr>
          <c:marker>
            <c:symbol val="none"/>
          </c:marker>
          <c:cat>
            <c:numRef>
              <c:f>Sheet1!$A$2:$A$9</c:f>
              <c:numCache>
                <c:formatCode>General</c:formatCode>
                <c:ptCount val="8"/>
                <c:pt idx="0">
                  <c:v>2006</c:v>
                </c:pt>
                <c:pt idx="1">
                  <c:v>2007</c:v>
                </c:pt>
                <c:pt idx="2">
                  <c:v>2008</c:v>
                </c:pt>
                <c:pt idx="3">
                  <c:v>2009</c:v>
                </c:pt>
                <c:pt idx="4">
                  <c:v>2010</c:v>
                </c:pt>
                <c:pt idx="5">
                  <c:v>2011</c:v>
                </c:pt>
                <c:pt idx="6">
                  <c:v>2012</c:v>
                </c:pt>
                <c:pt idx="7">
                  <c:v>2013</c:v>
                </c:pt>
              </c:numCache>
            </c:numRef>
          </c:cat>
          <c:val>
            <c:numRef>
              <c:f>Sheet1!$C$2:$C$9</c:f>
              <c:numCache>
                <c:formatCode>General</c:formatCode>
                <c:ptCount val="8"/>
                <c:pt idx="0">
                  <c:v>63.8</c:v>
                </c:pt>
                <c:pt idx="1">
                  <c:v>64.400000000000006</c:v>
                </c:pt>
                <c:pt idx="2">
                  <c:v>73.3</c:v>
                </c:pt>
                <c:pt idx="3">
                  <c:v>86.3</c:v>
                </c:pt>
                <c:pt idx="4">
                  <c:v>95.2</c:v>
                </c:pt>
                <c:pt idx="5">
                  <c:v>99.4</c:v>
                </c:pt>
                <c:pt idx="6">
                  <c:v>102.7</c:v>
                </c:pt>
                <c:pt idx="7">
                  <c:v>106</c:v>
                </c:pt>
              </c:numCache>
            </c:numRef>
          </c:val>
          <c:smooth val="0"/>
        </c:ser>
        <c:dLbls>
          <c:showLegendKey val="0"/>
          <c:showVal val="0"/>
          <c:showCatName val="0"/>
          <c:showSerName val="0"/>
          <c:showPercent val="0"/>
          <c:showBubbleSize val="0"/>
        </c:dLbls>
        <c:marker val="1"/>
        <c:smooth val="0"/>
        <c:axId val="52977024"/>
        <c:axId val="52978816"/>
      </c:lineChart>
      <c:catAx>
        <c:axId val="52977024"/>
        <c:scaling>
          <c:orientation val="minMax"/>
        </c:scaling>
        <c:delete val="0"/>
        <c:axPos val="b"/>
        <c:numFmt formatCode="General" sourceLinked="1"/>
        <c:majorTickMark val="out"/>
        <c:minorTickMark val="none"/>
        <c:tickLblPos val="nextTo"/>
        <c:crossAx val="52978816"/>
        <c:crossesAt val="40"/>
        <c:auto val="1"/>
        <c:lblAlgn val="ctr"/>
        <c:lblOffset val="100"/>
        <c:noMultiLvlLbl val="0"/>
      </c:catAx>
      <c:valAx>
        <c:axId val="52978816"/>
        <c:scaling>
          <c:orientation val="minMax"/>
          <c:max val="250"/>
          <c:min val="50"/>
        </c:scaling>
        <c:delete val="0"/>
        <c:axPos val="l"/>
        <c:majorGridlines/>
        <c:numFmt formatCode="0" sourceLinked="0"/>
        <c:majorTickMark val="out"/>
        <c:minorTickMark val="none"/>
        <c:tickLblPos val="nextTo"/>
        <c:crossAx val="52977024"/>
        <c:crosses val="autoZero"/>
        <c:crossBetween val="between"/>
        <c:majorUnit val="5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Net Debt (percent of GDP)</a:t>
            </a:r>
            <a:endParaRPr lang="en-US" dirty="0"/>
          </a:p>
        </c:rich>
      </c:tx>
      <c:layout/>
      <c:overlay val="0"/>
    </c:title>
    <c:autoTitleDeleted val="0"/>
    <c:plotArea>
      <c:layout>
        <c:manualLayout>
          <c:layoutTarget val="inner"/>
          <c:xMode val="edge"/>
          <c:yMode val="edge"/>
          <c:x val="8.2678866530572562E-2"/>
          <c:y val="0.1044612634627568"/>
          <c:w val="0.90497545445708172"/>
          <c:h val="0.77513168612544125"/>
        </c:manualLayout>
      </c:layout>
      <c:lineChart>
        <c:grouping val="standard"/>
        <c:varyColors val="0"/>
        <c:ser>
          <c:idx val="0"/>
          <c:order val="0"/>
          <c:tx>
            <c:strRef>
              <c:f>Sheet1!$B$1</c:f>
              <c:strCache>
                <c:ptCount val="1"/>
                <c:pt idx="0">
                  <c:v>Net Debt</c:v>
                </c:pt>
              </c:strCache>
            </c:strRef>
          </c:tx>
          <c:marker>
            <c:symbol val="none"/>
          </c:marker>
          <c:cat>
            <c:numRef>
              <c:f>Sheet1!$A$2:$A$9</c:f>
              <c:numCache>
                <c:formatCode>General</c:formatCode>
                <c:ptCount val="8"/>
                <c:pt idx="0">
                  <c:v>2006</c:v>
                </c:pt>
                <c:pt idx="1">
                  <c:v>2007</c:v>
                </c:pt>
                <c:pt idx="2">
                  <c:v>2008</c:v>
                </c:pt>
                <c:pt idx="3">
                  <c:v>2009</c:v>
                </c:pt>
                <c:pt idx="4">
                  <c:v>2010</c:v>
                </c:pt>
                <c:pt idx="5">
                  <c:v>2011</c:v>
                </c:pt>
                <c:pt idx="6">
                  <c:v>2012</c:v>
                </c:pt>
                <c:pt idx="7">
                  <c:v>2013</c:v>
                </c:pt>
              </c:numCache>
            </c:numRef>
          </c:cat>
          <c:val>
            <c:numRef>
              <c:f>Sheet1!$B$2:$B$9</c:f>
              <c:numCache>
                <c:formatCode>0.0</c:formatCode>
                <c:ptCount val="8"/>
                <c:pt idx="0">
                  <c:v>81.028406096860579</c:v>
                </c:pt>
                <c:pt idx="1">
                  <c:v>80.488199039641685</c:v>
                </c:pt>
                <c:pt idx="2">
                  <c:v>95.281312617303797</c:v>
                </c:pt>
                <c:pt idx="3">
                  <c:v>106.19274243290616</c:v>
                </c:pt>
                <c:pt idx="4">
                  <c:v>113.12351726133765</c:v>
                </c:pt>
                <c:pt idx="5">
                  <c:v>127.41297071627578</c:v>
                </c:pt>
                <c:pt idx="6">
                  <c:v>133.5</c:v>
                </c:pt>
                <c:pt idx="7">
                  <c:v>139.9</c:v>
                </c:pt>
              </c:numCache>
            </c:numRef>
          </c:val>
          <c:smooth val="0"/>
        </c:ser>
        <c:ser>
          <c:idx val="1"/>
          <c:order val="1"/>
          <c:tx>
            <c:strRef>
              <c:f>Sheet1!$C$1</c:f>
              <c:strCache>
                <c:ptCount val="1"/>
                <c:pt idx="0">
                  <c:v>US</c:v>
                </c:pt>
              </c:strCache>
            </c:strRef>
          </c:tx>
          <c:spPr>
            <a:ln>
              <a:solidFill>
                <a:srgbClr val="92D050"/>
              </a:solidFill>
            </a:ln>
          </c:spPr>
          <c:marker>
            <c:symbol val="none"/>
          </c:marker>
          <c:cat>
            <c:numRef>
              <c:f>Sheet1!$A$2:$A$9</c:f>
              <c:numCache>
                <c:formatCode>General</c:formatCode>
                <c:ptCount val="8"/>
                <c:pt idx="0">
                  <c:v>2006</c:v>
                </c:pt>
                <c:pt idx="1">
                  <c:v>2007</c:v>
                </c:pt>
                <c:pt idx="2">
                  <c:v>2008</c:v>
                </c:pt>
                <c:pt idx="3">
                  <c:v>2009</c:v>
                </c:pt>
                <c:pt idx="4">
                  <c:v>2010</c:v>
                </c:pt>
                <c:pt idx="5">
                  <c:v>2011</c:v>
                </c:pt>
                <c:pt idx="6">
                  <c:v>2012</c:v>
                </c:pt>
                <c:pt idx="7">
                  <c:v>2013</c:v>
                </c:pt>
              </c:numCache>
            </c:numRef>
          </c:cat>
          <c:val>
            <c:numRef>
              <c:f>Sheet1!$C$2:$C$9</c:f>
              <c:numCache>
                <c:formatCode>General</c:formatCode>
                <c:ptCount val="8"/>
                <c:pt idx="0">
                  <c:v>46.7</c:v>
                </c:pt>
                <c:pt idx="1">
                  <c:v>46.5</c:v>
                </c:pt>
                <c:pt idx="2">
                  <c:v>52.4</c:v>
                </c:pt>
                <c:pt idx="3">
                  <c:v>64.599999999999994</c:v>
                </c:pt>
                <c:pt idx="4">
                  <c:v>72.8</c:v>
                </c:pt>
                <c:pt idx="5">
                  <c:v>79.900000000000006</c:v>
                </c:pt>
                <c:pt idx="6">
                  <c:v>84.1</c:v>
                </c:pt>
                <c:pt idx="7">
                  <c:v>87.4</c:v>
                </c:pt>
              </c:numCache>
            </c:numRef>
          </c:val>
          <c:smooth val="0"/>
        </c:ser>
        <c:dLbls>
          <c:showLegendKey val="0"/>
          <c:showVal val="0"/>
          <c:showCatName val="0"/>
          <c:showSerName val="0"/>
          <c:showPercent val="0"/>
          <c:showBubbleSize val="0"/>
        </c:dLbls>
        <c:marker val="1"/>
        <c:smooth val="0"/>
        <c:axId val="54072064"/>
        <c:axId val="54073600"/>
      </c:lineChart>
      <c:catAx>
        <c:axId val="54072064"/>
        <c:scaling>
          <c:orientation val="minMax"/>
        </c:scaling>
        <c:delete val="0"/>
        <c:axPos val="b"/>
        <c:numFmt formatCode="General" sourceLinked="1"/>
        <c:majorTickMark val="out"/>
        <c:minorTickMark val="none"/>
        <c:tickLblPos val="nextTo"/>
        <c:crossAx val="54073600"/>
        <c:crosses val="autoZero"/>
        <c:auto val="1"/>
        <c:lblAlgn val="ctr"/>
        <c:lblOffset val="100"/>
        <c:noMultiLvlLbl val="0"/>
      </c:catAx>
      <c:valAx>
        <c:axId val="54073600"/>
        <c:scaling>
          <c:orientation val="minMax"/>
          <c:max val="200"/>
          <c:min val="0"/>
        </c:scaling>
        <c:delete val="0"/>
        <c:axPos val="l"/>
        <c:majorGridlines/>
        <c:numFmt formatCode="0" sourceLinked="0"/>
        <c:majorTickMark val="out"/>
        <c:minorTickMark val="none"/>
        <c:tickLblPos val="nextTo"/>
        <c:crossAx val="54072064"/>
        <c:crosses val="autoZero"/>
        <c:crossBetween val="between"/>
        <c:majorUnit val="5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Net Debt (percent of GDP)</a:t>
            </a:r>
            <a:endParaRPr lang="en-US" dirty="0"/>
          </a:p>
        </c:rich>
      </c:tx>
      <c:layout/>
      <c:overlay val="0"/>
    </c:title>
    <c:autoTitleDeleted val="0"/>
    <c:plotArea>
      <c:layout>
        <c:manualLayout>
          <c:layoutTarget val="inner"/>
          <c:xMode val="edge"/>
          <c:yMode val="edge"/>
          <c:x val="8.2678866530572562E-2"/>
          <c:y val="0.1044612634627568"/>
          <c:w val="0.90497545445708172"/>
          <c:h val="0.77225812290705043"/>
        </c:manualLayout>
      </c:layout>
      <c:lineChart>
        <c:grouping val="standard"/>
        <c:varyColors val="0"/>
        <c:ser>
          <c:idx val="0"/>
          <c:order val="0"/>
          <c:tx>
            <c:strRef>
              <c:f>Sheet1!$B$1</c:f>
              <c:strCache>
                <c:ptCount val="1"/>
                <c:pt idx="0">
                  <c:v>Net Debt</c:v>
                </c:pt>
              </c:strCache>
            </c:strRef>
          </c:tx>
          <c:marker>
            <c:symbol val="none"/>
          </c:marker>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Sheet1!$B$2:$B$14</c:f>
              <c:numCache>
                <c:formatCode>0.0</c:formatCode>
                <c:ptCount val="13"/>
                <c:pt idx="0">
                  <c:v>81</c:v>
                </c:pt>
                <c:pt idx="1">
                  <c:v>80.5</c:v>
                </c:pt>
                <c:pt idx="2">
                  <c:v>95.3</c:v>
                </c:pt>
                <c:pt idx="3">
                  <c:v>106.2</c:v>
                </c:pt>
                <c:pt idx="4">
                  <c:v>113.1</c:v>
                </c:pt>
                <c:pt idx="5">
                  <c:v>127.4</c:v>
                </c:pt>
                <c:pt idx="6">
                  <c:v>133.5</c:v>
                </c:pt>
                <c:pt idx="7">
                  <c:v>139.9</c:v>
                </c:pt>
              </c:numCache>
            </c:numRef>
          </c:val>
          <c:smooth val="0"/>
        </c:ser>
        <c:ser>
          <c:idx val="1"/>
          <c:order val="1"/>
          <c:tx>
            <c:strRef>
              <c:f>Sheet1!$C$1</c:f>
              <c:strCache>
                <c:ptCount val="1"/>
                <c:pt idx="0">
                  <c:v>Net Debt Forecast</c:v>
                </c:pt>
              </c:strCache>
            </c:strRef>
          </c:tx>
          <c:spPr>
            <a:ln>
              <a:solidFill>
                <a:srgbClr val="0070C0"/>
              </a:solidFill>
              <a:prstDash val="dash"/>
            </a:ln>
          </c:spPr>
          <c:marker>
            <c:symbol val="none"/>
          </c:marker>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Sheet1!$C$2:$C$14</c:f>
              <c:numCache>
                <c:formatCode>General</c:formatCode>
                <c:ptCount val="13"/>
                <c:pt idx="8" formatCode="0.0">
                  <c:v>141.80000000000001</c:v>
                </c:pt>
                <c:pt idx="9" formatCode="0.0">
                  <c:v>144</c:v>
                </c:pt>
                <c:pt idx="10" formatCode="0.0">
                  <c:v>145.9</c:v>
                </c:pt>
                <c:pt idx="11" formatCode="0.0">
                  <c:v>147.19999999999999</c:v>
                </c:pt>
                <c:pt idx="12" formatCode="0.0">
                  <c:v>147.80000000000001</c:v>
                </c:pt>
              </c:numCache>
            </c:numRef>
          </c:val>
          <c:smooth val="0"/>
        </c:ser>
        <c:ser>
          <c:idx val="2"/>
          <c:order val="2"/>
          <c:tx>
            <c:strRef>
              <c:f>Sheet1!$D$1</c:f>
              <c:strCache>
                <c:ptCount val="1"/>
                <c:pt idx="0">
                  <c:v>US</c:v>
                </c:pt>
              </c:strCache>
            </c:strRef>
          </c:tx>
          <c:marker>
            <c:symbol val="none"/>
          </c:marker>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Sheet1!$D$2:$D$14</c:f>
              <c:numCache>
                <c:formatCode>General</c:formatCode>
                <c:ptCount val="13"/>
                <c:pt idx="0">
                  <c:v>46.7</c:v>
                </c:pt>
                <c:pt idx="1">
                  <c:v>46.5</c:v>
                </c:pt>
                <c:pt idx="2">
                  <c:v>52.4</c:v>
                </c:pt>
                <c:pt idx="3">
                  <c:v>64.599999999999994</c:v>
                </c:pt>
                <c:pt idx="4">
                  <c:v>72.8</c:v>
                </c:pt>
                <c:pt idx="5">
                  <c:v>79.900000000000006</c:v>
                </c:pt>
                <c:pt idx="6">
                  <c:v>84.1</c:v>
                </c:pt>
                <c:pt idx="7">
                  <c:v>87.4</c:v>
                </c:pt>
              </c:numCache>
            </c:numRef>
          </c:val>
          <c:smooth val="0"/>
        </c:ser>
        <c:ser>
          <c:idx val="3"/>
          <c:order val="3"/>
          <c:tx>
            <c:strRef>
              <c:f>Sheet1!$E$1</c:f>
              <c:strCache>
                <c:ptCount val="1"/>
                <c:pt idx="0">
                  <c:v>US2</c:v>
                </c:pt>
              </c:strCache>
            </c:strRef>
          </c:tx>
          <c:spPr>
            <a:ln>
              <a:solidFill>
                <a:srgbClr val="92D050"/>
              </a:solidFill>
              <a:prstDash val="dash"/>
            </a:ln>
          </c:spPr>
          <c:marker>
            <c:symbol val="none"/>
          </c:marker>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Sheet1!$E$2:$E$14</c:f>
              <c:numCache>
                <c:formatCode>General</c:formatCode>
                <c:ptCount val="13"/>
                <c:pt idx="8">
                  <c:v>88.3</c:v>
                </c:pt>
                <c:pt idx="9">
                  <c:v>87.7</c:v>
                </c:pt>
                <c:pt idx="10">
                  <c:v>87.1</c:v>
                </c:pt>
                <c:pt idx="11">
                  <c:v>86.6</c:v>
                </c:pt>
                <c:pt idx="12">
                  <c:v>86.4</c:v>
                </c:pt>
              </c:numCache>
            </c:numRef>
          </c:val>
          <c:smooth val="0"/>
        </c:ser>
        <c:dLbls>
          <c:showLegendKey val="0"/>
          <c:showVal val="0"/>
          <c:showCatName val="0"/>
          <c:showSerName val="0"/>
          <c:showPercent val="0"/>
          <c:showBubbleSize val="0"/>
        </c:dLbls>
        <c:marker val="1"/>
        <c:smooth val="0"/>
        <c:axId val="54155520"/>
        <c:axId val="54161408"/>
      </c:lineChart>
      <c:catAx>
        <c:axId val="54155520"/>
        <c:scaling>
          <c:orientation val="minMax"/>
        </c:scaling>
        <c:delete val="0"/>
        <c:axPos val="b"/>
        <c:numFmt formatCode="General" sourceLinked="1"/>
        <c:majorTickMark val="out"/>
        <c:minorTickMark val="none"/>
        <c:tickLblPos val="nextTo"/>
        <c:crossAx val="54161408"/>
        <c:crosses val="autoZero"/>
        <c:auto val="1"/>
        <c:lblAlgn val="ctr"/>
        <c:lblOffset val="100"/>
        <c:tickLblSkip val="2"/>
        <c:noMultiLvlLbl val="0"/>
      </c:catAx>
      <c:valAx>
        <c:axId val="54161408"/>
        <c:scaling>
          <c:orientation val="minMax"/>
          <c:max val="200"/>
          <c:min val="0"/>
        </c:scaling>
        <c:delete val="0"/>
        <c:axPos val="l"/>
        <c:majorGridlines/>
        <c:numFmt formatCode="0" sourceLinked="0"/>
        <c:majorTickMark val="out"/>
        <c:minorTickMark val="none"/>
        <c:tickLblPos val="nextTo"/>
        <c:crossAx val="54155520"/>
        <c:crosses val="autoZero"/>
        <c:crossBetween val="between"/>
        <c:majorUnit val="50"/>
      </c:valAx>
    </c:plotArea>
    <c:plotVisOnly val="1"/>
    <c:dispBlanksAs val="gap"/>
    <c:showDLblsOverMax val="0"/>
  </c:chart>
  <c:spPr>
    <a:noFill/>
  </c:spPr>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bill</c:v>
                </c:pt>
              </c:strCache>
            </c:strRef>
          </c:tx>
          <c:marker>
            <c:symbol val="none"/>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0.75</c:v>
                </c:pt>
                <c:pt idx="1">
                  <c:v>0.03</c:v>
                </c:pt>
                <c:pt idx="2">
                  <c:v>0.01</c:v>
                </c:pt>
                <c:pt idx="3">
                  <c:v>0</c:v>
                </c:pt>
                <c:pt idx="4">
                  <c:v>0</c:v>
                </c:pt>
                <c:pt idx="5">
                  <c:v>0</c:v>
                </c:pt>
                <c:pt idx="6">
                  <c:v>0.42</c:v>
                </c:pt>
                <c:pt idx="7">
                  <c:v>0.55000000000000004</c:v>
                </c:pt>
                <c:pt idx="8">
                  <c:v>0.36</c:v>
                </c:pt>
                <c:pt idx="9">
                  <c:v>0.12</c:v>
                </c:pt>
                <c:pt idx="10">
                  <c:v>0.13</c:v>
                </c:pt>
                <c:pt idx="11">
                  <c:v>0.1</c:v>
                </c:pt>
                <c:pt idx="12">
                  <c:v>0.09</c:v>
                </c:pt>
                <c:pt idx="13">
                  <c:v>0.1</c:v>
                </c:pt>
              </c:numCache>
            </c:numRef>
          </c:val>
          <c:smooth val="0"/>
        </c:ser>
        <c:ser>
          <c:idx val="1"/>
          <c:order val="1"/>
          <c:tx>
            <c:strRef>
              <c:f>Sheet1!$C$1</c:f>
              <c:strCache>
                <c:ptCount val="1"/>
                <c:pt idx="0">
                  <c:v>bond</c:v>
                </c:pt>
              </c:strCache>
            </c:strRef>
          </c:tx>
          <c:spPr>
            <a:ln>
              <a:prstDash val="solid"/>
            </a:ln>
          </c:spPr>
          <c:marker>
            <c:symbol val="square"/>
            <c:size val="5"/>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0">
                  <c:v>1.75</c:v>
                </c:pt>
                <c:pt idx="1">
                  <c:v>1.33</c:v>
                </c:pt>
                <c:pt idx="2">
                  <c:v>1.25</c:v>
                </c:pt>
                <c:pt idx="3">
                  <c:v>1.01</c:v>
                </c:pt>
                <c:pt idx="4">
                  <c:v>1.5</c:v>
                </c:pt>
                <c:pt idx="5">
                  <c:v>1.36</c:v>
                </c:pt>
                <c:pt idx="6">
                  <c:v>1.73</c:v>
                </c:pt>
                <c:pt idx="7">
                  <c:v>1.65</c:v>
                </c:pt>
                <c:pt idx="8">
                  <c:v>1.45</c:v>
                </c:pt>
                <c:pt idx="9">
                  <c:v>1.34</c:v>
                </c:pt>
                <c:pt idx="10">
                  <c:v>1.1499999999999999</c:v>
                </c:pt>
                <c:pt idx="11">
                  <c:v>1.1200000000000001</c:v>
                </c:pt>
                <c:pt idx="12">
                  <c:v>0.84</c:v>
                </c:pt>
                <c:pt idx="13">
                  <c:v>0.6</c:v>
                </c:pt>
              </c:numCache>
            </c:numRef>
          </c:val>
          <c:smooth val="0"/>
        </c:ser>
        <c:ser>
          <c:idx val="2"/>
          <c:order val="2"/>
          <c:tx>
            <c:strRef>
              <c:f>Sheet1!$D$1</c:f>
              <c:strCache>
                <c:ptCount val="1"/>
                <c:pt idx="0">
                  <c:v>implicit</c:v>
                </c:pt>
              </c:strCache>
            </c:strRef>
          </c:tx>
          <c:spPr>
            <a:ln>
              <a:prstDash val="dash"/>
            </a:ln>
          </c:spPr>
          <c:marker>
            <c:symbol val="none"/>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General</c:formatCode>
                <c:ptCount val="19"/>
                <c:pt idx="9">
                  <c:v>0.46597744768782834</c:v>
                </c:pt>
                <c:pt idx="10">
                  <c:v>0.58260348570817644</c:v>
                </c:pt>
                <c:pt idx="11">
                  <c:v>0.60589636337586916</c:v>
                </c:pt>
                <c:pt idx="12">
                  <c:v>0.59463676451748326</c:v>
                </c:pt>
                <c:pt idx="13">
                  <c:v>0.50035739814152913</c:v>
                </c:pt>
                <c:pt idx="14">
                  <c:v>0.49365303244005648</c:v>
                </c:pt>
                <c:pt idx="15">
                  <c:v>0.55026925375053926</c:v>
                </c:pt>
                <c:pt idx="16">
                  <c:v>0.75394105551747781</c:v>
                </c:pt>
                <c:pt idx="17">
                  <c:v>1.0798384947817259</c:v>
                </c:pt>
                <c:pt idx="18">
                  <c:v>1.4884979702300403</c:v>
                </c:pt>
              </c:numCache>
            </c:numRef>
          </c:val>
          <c:smooth val="0"/>
        </c:ser>
        <c:dLbls>
          <c:showLegendKey val="0"/>
          <c:showVal val="0"/>
          <c:showCatName val="0"/>
          <c:showSerName val="0"/>
          <c:showPercent val="0"/>
          <c:showBubbleSize val="0"/>
        </c:dLbls>
        <c:marker val="1"/>
        <c:smooth val="0"/>
        <c:axId val="54244864"/>
        <c:axId val="54246400"/>
      </c:lineChart>
      <c:catAx>
        <c:axId val="54244864"/>
        <c:scaling>
          <c:orientation val="minMax"/>
        </c:scaling>
        <c:delete val="0"/>
        <c:axPos val="b"/>
        <c:numFmt formatCode="General" sourceLinked="1"/>
        <c:majorTickMark val="out"/>
        <c:minorTickMark val="none"/>
        <c:tickLblPos val="nextTo"/>
        <c:crossAx val="54246400"/>
        <c:crosses val="autoZero"/>
        <c:auto val="1"/>
        <c:lblAlgn val="ctr"/>
        <c:lblOffset val="100"/>
        <c:tickLblSkip val="2"/>
        <c:tickMarkSkip val="2"/>
        <c:noMultiLvlLbl val="0"/>
      </c:catAx>
      <c:valAx>
        <c:axId val="54246400"/>
        <c:scaling>
          <c:orientation val="minMax"/>
          <c:max val="4"/>
          <c:min val="0"/>
        </c:scaling>
        <c:delete val="0"/>
        <c:axPos val="l"/>
        <c:majorGridlines/>
        <c:numFmt formatCode="General" sourceLinked="1"/>
        <c:majorTickMark val="out"/>
        <c:minorTickMark val="none"/>
        <c:tickLblPos val="nextTo"/>
        <c:crossAx val="54244864"/>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561461067366585E-2"/>
          <c:y val="0.13789505837632365"/>
          <c:w val="0.92463606979683099"/>
          <c:h val="0.72338424291791115"/>
        </c:manualLayout>
      </c:layout>
      <c:lineChart>
        <c:grouping val="standard"/>
        <c:varyColors val="0"/>
        <c:ser>
          <c:idx val="0"/>
          <c:order val="0"/>
          <c:tx>
            <c:strRef>
              <c:f>Sheet1!$B$1</c:f>
              <c:strCache>
                <c:ptCount val="1"/>
                <c:pt idx="0">
                  <c:v>dgdpv</c:v>
                </c:pt>
              </c:strCache>
            </c:strRef>
          </c:tx>
          <c:marker>
            <c:symbol val="none"/>
          </c:marker>
          <c:cat>
            <c:numRef>
              <c:f>Sheet1!$A$2:$A$19</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Sheet1!$B$2:$B$19</c:f>
              <c:numCache>
                <c:formatCode>General</c:formatCode>
                <c:ptCount val="18"/>
                <c:pt idx="0">
                  <c:v>-0.84664417683285587</c:v>
                </c:pt>
                <c:pt idx="1">
                  <c:v>-1.2652328692715265</c:v>
                </c:pt>
                <c:pt idx="2">
                  <c:v>-5.855990319484361E-2</c:v>
                </c:pt>
                <c:pt idx="3">
                  <c:v>0.97637648798338805</c:v>
                </c:pt>
                <c:pt idx="4">
                  <c:v>3.5257304872837736E-2</c:v>
                </c:pt>
                <c:pt idx="5">
                  <c:v>0.55248728425907334</c:v>
                </c:pt>
                <c:pt idx="6">
                  <c:v>1.2410423002761073</c:v>
                </c:pt>
                <c:pt idx="7">
                  <c:v>-2.2936586408075943</c:v>
                </c:pt>
                <c:pt idx="8">
                  <c:v>-5.9996292965832865</c:v>
                </c:pt>
                <c:pt idx="9">
                  <c:v>2.3869409129288144</c:v>
                </c:pt>
                <c:pt idx="10">
                  <c:v>-2.4512194009590815</c:v>
                </c:pt>
                <c:pt idx="11">
                  <c:v>1.0652199368369697</c:v>
                </c:pt>
                <c:pt idx="12">
                  <c:v>1.6143915776476669</c:v>
                </c:pt>
              </c:numCache>
            </c:numRef>
          </c:val>
          <c:smooth val="0"/>
        </c:ser>
        <c:ser>
          <c:idx val="1"/>
          <c:order val="1"/>
          <c:tx>
            <c:strRef>
              <c:f>Sheet1!$C$1</c:f>
              <c:strCache>
                <c:ptCount val="1"/>
                <c:pt idx="0">
                  <c:v>fore</c:v>
                </c:pt>
              </c:strCache>
            </c:strRef>
          </c:tx>
          <c:spPr>
            <a:ln>
              <a:solidFill>
                <a:srgbClr val="0070C0"/>
              </a:solidFill>
              <a:prstDash val="dash"/>
            </a:ln>
          </c:spPr>
          <c:marker>
            <c:symbol val="none"/>
          </c:marker>
          <c:cat>
            <c:numRef>
              <c:f>Sheet1!$A$2:$A$19</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Sheet1!$C$2:$C$19</c:f>
              <c:numCache>
                <c:formatCode>General</c:formatCode>
                <c:ptCount val="18"/>
                <c:pt idx="13" formatCode="0.00">
                  <c:v>3.3985684566829377</c:v>
                </c:pt>
                <c:pt idx="14" formatCode="0.00">
                  <c:v>2.3845679254985486</c:v>
                </c:pt>
                <c:pt idx="15" formatCode="0.00">
                  <c:v>2.1832572998160105</c:v>
                </c:pt>
                <c:pt idx="16" formatCode="0.00">
                  <c:v>2.5283561573515634</c:v>
                </c:pt>
                <c:pt idx="17" formatCode="0.00">
                  <c:v>2.504556632188204</c:v>
                </c:pt>
              </c:numCache>
            </c:numRef>
          </c:val>
          <c:smooth val="0"/>
        </c:ser>
        <c:dLbls>
          <c:showLegendKey val="0"/>
          <c:showVal val="0"/>
          <c:showCatName val="0"/>
          <c:showSerName val="0"/>
          <c:showPercent val="0"/>
          <c:showBubbleSize val="0"/>
        </c:dLbls>
        <c:marker val="1"/>
        <c:smooth val="0"/>
        <c:axId val="53937664"/>
        <c:axId val="53939200"/>
      </c:lineChart>
      <c:catAx>
        <c:axId val="53937664"/>
        <c:scaling>
          <c:orientation val="minMax"/>
        </c:scaling>
        <c:delete val="0"/>
        <c:axPos val="b"/>
        <c:numFmt formatCode="General" sourceLinked="1"/>
        <c:majorTickMark val="out"/>
        <c:minorTickMark val="none"/>
        <c:tickLblPos val="low"/>
        <c:crossAx val="53939200"/>
        <c:crosses val="autoZero"/>
        <c:auto val="1"/>
        <c:lblAlgn val="ctr"/>
        <c:lblOffset val="100"/>
        <c:tickLblSkip val="2"/>
        <c:noMultiLvlLbl val="0"/>
      </c:catAx>
      <c:valAx>
        <c:axId val="53939200"/>
        <c:scaling>
          <c:orientation val="minMax"/>
        </c:scaling>
        <c:delete val="0"/>
        <c:axPos val="l"/>
        <c:majorGridlines/>
        <c:numFmt formatCode="0" sourceLinked="0"/>
        <c:majorTickMark val="out"/>
        <c:minorTickMark val="none"/>
        <c:tickLblPos val="nextTo"/>
        <c:crossAx val="53937664"/>
        <c:crosses val="autoZero"/>
        <c:crossBetween val="between"/>
        <c:majorUnit val="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88621561193739E-2"/>
          <c:y val="0.12065367906597882"/>
          <c:w val="0.92463606979683099"/>
          <c:h val="0.70901642682595722"/>
        </c:manualLayout>
      </c:layout>
      <c:lineChart>
        <c:grouping val="standard"/>
        <c:varyColors val="0"/>
        <c:ser>
          <c:idx val="0"/>
          <c:order val="0"/>
          <c:tx>
            <c:strRef>
              <c:f>Sheet1!$B$1</c:f>
              <c:strCache>
                <c:ptCount val="1"/>
                <c:pt idx="0">
                  <c:v>primary</c:v>
                </c:pt>
              </c:strCache>
            </c:strRef>
          </c:tx>
          <c:marker>
            <c:symbol val="none"/>
          </c:marker>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Sheet1!$B$2:$B$14</c:f>
              <c:numCache>
                <c:formatCode>0.00</c:formatCode>
                <c:ptCount val="13"/>
                <c:pt idx="0">
                  <c:v>3.7495929439673801</c:v>
                </c:pt>
                <c:pt idx="1">
                  <c:v>2.1111157030593288</c:v>
                </c:pt>
                <c:pt idx="2">
                  <c:v>3.8433843905131049</c:v>
                </c:pt>
                <c:pt idx="3">
                  <c:v>9.9051319505555266</c:v>
                </c:pt>
                <c:pt idx="4">
                  <c:v>8.6410754576640532</c:v>
                </c:pt>
                <c:pt idx="5">
                  <c:v>9.128088033059143</c:v>
                </c:pt>
                <c:pt idx="6">
                  <c:v>9.3061599193691595</c:v>
                </c:pt>
                <c:pt idx="7">
                  <c:v>8.8000000000000007</c:v>
                </c:pt>
              </c:numCache>
            </c:numRef>
          </c:val>
          <c:smooth val="0"/>
        </c:ser>
        <c:ser>
          <c:idx val="1"/>
          <c:order val="1"/>
          <c:tx>
            <c:strRef>
              <c:f>Sheet1!$C$1</c:f>
              <c:strCache>
                <c:ptCount val="1"/>
                <c:pt idx="0">
                  <c:v>fore</c:v>
                </c:pt>
              </c:strCache>
            </c:strRef>
          </c:tx>
          <c:spPr>
            <a:ln>
              <a:solidFill>
                <a:srgbClr val="0070C0"/>
              </a:solidFill>
              <a:prstDash val="dash"/>
            </a:ln>
          </c:spPr>
          <c:marker>
            <c:symbol val="none"/>
          </c:marker>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Sheet1!$C$2:$C$14</c:f>
              <c:numCache>
                <c:formatCode>General</c:formatCode>
                <c:ptCount val="13"/>
                <c:pt idx="8" formatCode="0.00">
                  <c:v>6.1</c:v>
                </c:pt>
                <c:pt idx="9" formatCode="0.00">
                  <c:v>4.9076122745992237</c:v>
                </c:pt>
                <c:pt idx="10" formatCode="0.00">
                  <c:v>3.9</c:v>
                </c:pt>
                <c:pt idx="11" formatCode="0.00">
                  <c:v>3.5104777356812993</c:v>
                </c:pt>
                <c:pt idx="12" formatCode="0.00">
                  <c:v>3.4</c:v>
                </c:pt>
              </c:numCache>
            </c:numRef>
          </c:val>
          <c:smooth val="0"/>
        </c:ser>
        <c:dLbls>
          <c:showLegendKey val="0"/>
          <c:showVal val="0"/>
          <c:showCatName val="0"/>
          <c:showSerName val="0"/>
          <c:showPercent val="0"/>
          <c:showBubbleSize val="0"/>
        </c:dLbls>
        <c:marker val="1"/>
        <c:smooth val="0"/>
        <c:axId val="53979008"/>
        <c:axId val="53980544"/>
      </c:lineChart>
      <c:catAx>
        <c:axId val="53979008"/>
        <c:scaling>
          <c:orientation val="minMax"/>
        </c:scaling>
        <c:delete val="0"/>
        <c:axPos val="b"/>
        <c:numFmt formatCode="General" sourceLinked="1"/>
        <c:majorTickMark val="out"/>
        <c:minorTickMark val="none"/>
        <c:tickLblPos val="low"/>
        <c:crossAx val="53980544"/>
        <c:crosses val="autoZero"/>
        <c:auto val="1"/>
        <c:lblAlgn val="ctr"/>
        <c:lblOffset val="100"/>
        <c:tickLblSkip val="2"/>
        <c:noMultiLvlLbl val="0"/>
      </c:catAx>
      <c:valAx>
        <c:axId val="53980544"/>
        <c:scaling>
          <c:orientation val="minMax"/>
        </c:scaling>
        <c:delete val="0"/>
        <c:axPos val="l"/>
        <c:majorGridlines/>
        <c:numFmt formatCode="0" sourceLinked="0"/>
        <c:majorTickMark val="out"/>
        <c:minorTickMark val="none"/>
        <c:tickLblPos val="nextTo"/>
        <c:crossAx val="5397900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830101098473796E-2"/>
          <c:y val="3.4446782514254683E-2"/>
          <c:w val="0.90354026927189657"/>
          <c:h val="0.8451461670739433"/>
        </c:manualLayout>
      </c:layout>
      <c:lineChart>
        <c:grouping val="standard"/>
        <c:varyColors val="0"/>
        <c:ser>
          <c:idx val="0"/>
          <c:order val="0"/>
          <c:tx>
            <c:strRef>
              <c:f>Sheet1!$B$1</c:f>
              <c:strCache>
                <c:ptCount val="1"/>
                <c:pt idx="0">
                  <c:v>nom5</c:v>
                </c:pt>
              </c:strCache>
            </c:strRef>
          </c:tx>
          <c:spPr>
            <a:ln w="19050"/>
          </c:spPr>
          <c:marker>
            <c:symbol val="none"/>
          </c:marker>
          <c:cat>
            <c:numRef>
              <c:f>Sheet1!$A$2:$A$99</c:f>
              <c:numCache>
                <c:formatCode>m/d/yyyy</c:formatCode>
                <c:ptCount val="98"/>
                <c:pt idx="0">
                  <c:v>40914</c:v>
                </c:pt>
                <c:pt idx="1">
                  <c:v>40921</c:v>
                </c:pt>
                <c:pt idx="2">
                  <c:v>40928</c:v>
                </c:pt>
                <c:pt idx="3">
                  <c:v>40935</c:v>
                </c:pt>
                <c:pt idx="4">
                  <c:v>40942</c:v>
                </c:pt>
                <c:pt idx="5">
                  <c:v>40949</c:v>
                </c:pt>
                <c:pt idx="6">
                  <c:v>40956</c:v>
                </c:pt>
                <c:pt idx="7">
                  <c:v>40963</c:v>
                </c:pt>
                <c:pt idx="8">
                  <c:v>40970</c:v>
                </c:pt>
                <c:pt idx="9">
                  <c:v>40977</c:v>
                </c:pt>
                <c:pt idx="10">
                  <c:v>40984</c:v>
                </c:pt>
                <c:pt idx="11">
                  <c:v>40991</c:v>
                </c:pt>
                <c:pt idx="12">
                  <c:v>40998</c:v>
                </c:pt>
                <c:pt idx="13">
                  <c:v>41005</c:v>
                </c:pt>
                <c:pt idx="14">
                  <c:v>41012</c:v>
                </c:pt>
                <c:pt idx="15">
                  <c:v>41019</c:v>
                </c:pt>
                <c:pt idx="16">
                  <c:v>41026</c:v>
                </c:pt>
                <c:pt idx="17">
                  <c:v>41033</c:v>
                </c:pt>
                <c:pt idx="18">
                  <c:v>41040</c:v>
                </c:pt>
                <c:pt idx="19">
                  <c:v>41047</c:v>
                </c:pt>
                <c:pt idx="20">
                  <c:v>41054</c:v>
                </c:pt>
                <c:pt idx="21">
                  <c:v>41061</c:v>
                </c:pt>
                <c:pt idx="22">
                  <c:v>41068</c:v>
                </c:pt>
                <c:pt idx="23">
                  <c:v>41075</c:v>
                </c:pt>
                <c:pt idx="24">
                  <c:v>41082</c:v>
                </c:pt>
                <c:pt idx="25">
                  <c:v>41089</c:v>
                </c:pt>
                <c:pt idx="26">
                  <c:v>41096</c:v>
                </c:pt>
                <c:pt idx="27">
                  <c:v>41103</c:v>
                </c:pt>
                <c:pt idx="28">
                  <c:v>41110</c:v>
                </c:pt>
                <c:pt idx="29">
                  <c:v>41117</c:v>
                </c:pt>
                <c:pt idx="30">
                  <c:v>41124</c:v>
                </c:pt>
                <c:pt idx="31">
                  <c:v>41131</c:v>
                </c:pt>
                <c:pt idx="32">
                  <c:v>41138</c:v>
                </c:pt>
                <c:pt idx="33">
                  <c:v>41145</c:v>
                </c:pt>
                <c:pt idx="34">
                  <c:v>41152</c:v>
                </c:pt>
                <c:pt idx="35">
                  <c:v>41159</c:v>
                </c:pt>
                <c:pt idx="36">
                  <c:v>41166</c:v>
                </c:pt>
                <c:pt idx="37">
                  <c:v>41173</c:v>
                </c:pt>
                <c:pt idx="38">
                  <c:v>41180</c:v>
                </c:pt>
                <c:pt idx="39">
                  <c:v>41187</c:v>
                </c:pt>
                <c:pt idx="40">
                  <c:v>41194</c:v>
                </c:pt>
                <c:pt idx="41">
                  <c:v>41201</c:v>
                </c:pt>
                <c:pt idx="42">
                  <c:v>41208</c:v>
                </c:pt>
                <c:pt idx="43">
                  <c:v>41215</c:v>
                </c:pt>
                <c:pt idx="44">
                  <c:v>41222</c:v>
                </c:pt>
                <c:pt idx="45">
                  <c:v>41229</c:v>
                </c:pt>
                <c:pt idx="46">
                  <c:v>41236</c:v>
                </c:pt>
                <c:pt idx="47">
                  <c:v>41243</c:v>
                </c:pt>
                <c:pt idx="48">
                  <c:v>41250</c:v>
                </c:pt>
                <c:pt idx="49">
                  <c:v>41257</c:v>
                </c:pt>
                <c:pt idx="50">
                  <c:v>41264</c:v>
                </c:pt>
                <c:pt idx="51">
                  <c:v>41271</c:v>
                </c:pt>
                <c:pt idx="52">
                  <c:v>41278</c:v>
                </c:pt>
                <c:pt idx="53">
                  <c:v>41285</c:v>
                </c:pt>
                <c:pt idx="54">
                  <c:v>41292</c:v>
                </c:pt>
                <c:pt idx="55">
                  <c:v>41299</c:v>
                </c:pt>
                <c:pt idx="56">
                  <c:v>41306</c:v>
                </c:pt>
                <c:pt idx="57">
                  <c:v>41313</c:v>
                </c:pt>
                <c:pt idx="58">
                  <c:v>41320</c:v>
                </c:pt>
                <c:pt idx="59">
                  <c:v>41327</c:v>
                </c:pt>
                <c:pt idx="60">
                  <c:v>41334</c:v>
                </c:pt>
                <c:pt idx="61">
                  <c:v>41341</c:v>
                </c:pt>
                <c:pt idx="62">
                  <c:v>41348</c:v>
                </c:pt>
                <c:pt idx="63">
                  <c:v>41355</c:v>
                </c:pt>
                <c:pt idx="64">
                  <c:v>41362</c:v>
                </c:pt>
                <c:pt idx="65">
                  <c:v>41369</c:v>
                </c:pt>
                <c:pt idx="66">
                  <c:v>41376</c:v>
                </c:pt>
                <c:pt idx="67">
                  <c:v>41383</c:v>
                </c:pt>
                <c:pt idx="68">
                  <c:v>41390</c:v>
                </c:pt>
                <c:pt idx="69">
                  <c:v>41397</c:v>
                </c:pt>
                <c:pt idx="70">
                  <c:v>41404</c:v>
                </c:pt>
                <c:pt idx="71">
                  <c:v>41411</c:v>
                </c:pt>
                <c:pt idx="72">
                  <c:v>41418</c:v>
                </c:pt>
                <c:pt idx="73">
                  <c:v>41425</c:v>
                </c:pt>
                <c:pt idx="74">
                  <c:v>41432</c:v>
                </c:pt>
                <c:pt idx="75">
                  <c:v>41439</c:v>
                </c:pt>
                <c:pt idx="76">
                  <c:v>41446</c:v>
                </c:pt>
                <c:pt idx="77">
                  <c:v>41453</c:v>
                </c:pt>
                <c:pt idx="78">
                  <c:v>41460</c:v>
                </c:pt>
                <c:pt idx="79">
                  <c:v>41467</c:v>
                </c:pt>
                <c:pt idx="80">
                  <c:v>41474</c:v>
                </c:pt>
                <c:pt idx="81">
                  <c:v>41481</c:v>
                </c:pt>
                <c:pt idx="82">
                  <c:v>41488</c:v>
                </c:pt>
                <c:pt idx="83">
                  <c:v>41495</c:v>
                </c:pt>
                <c:pt idx="84">
                  <c:v>41502</c:v>
                </c:pt>
                <c:pt idx="85">
                  <c:v>41509</c:v>
                </c:pt>
                <c:pt idx="86">
                  <c:v>41516</c:v>
                </c:pt>
                <c:pt idx="87">
                  <c:v>41523</c:v>
                </c:pt>
                <c:pt idx="88">
                  <c:v>41530</c:v>
                </c:pt>
                <c:pt idx="89">
                  <c:v>41537</c:v>
                </c:pt>
                <c:pt idx="90">
                  <c:v>41544</c:v>
                </c:pt>
                <c:pt idx="91">
                  <c:v>41551</c:v>
                </c:pt>
                <c:pt idx="92">
                  <c:v>41558</c:v>
                </c:pt>
                <c:pt idx="93">
                  <c:v>41565</c:v>
                </c:pt>
                <c:pt idx="94">
                  <c:v>41572</c:v>
                </c:pt>
                <c:pt idx="95">
                  <c:v>41579</c:v>
                </c:pt>
                <c:pt idx="96">
                  <c:v>41586</c:v>
                </c:pt>
                <c:pt idx="97">
                  <c:v>41593</c:v>
                </c:pt>
              </c:numCache>
            </c:numRef>
          </c:cat>
          <c:val>
            <c:numRef>
              <c:f>Sheet1!$B$2:$B$99</c:f>
              <c:numCache>
                <c:formatCode>General</c:formatCode>
                <c:ptCount val="98"/>
                <c:pt idx="0">
                  <c:v>0.33800000000000002</c:v>
                </c:pt>
                <c:pt idx="1">
                  <c:v>0.33700000000000002</c:v>
                </c:pt>
                <c:pt idx="2">
                  <c:v>0.34599999999999997</c:v>
                </c:pt>
                <c:pt idx="3">
                  <c:v>0.33400000000000002</c:v>
                </c:pt>
                <c:pt idx="4">
                  <c:v>0.32500000000000001</c:v>
                </c:pt>
                <c:pt idx="5">
                  <c:v>0.34300000000000003</c:v>
                </c:pt>
                <c:pt idx="6">
                  <c:v>0.30299999999999999</c:v>
                </c:pt>
                <c:pt idx="7">
                  <c:v>0.30599999999999999</c:v>
                </c:pt>
                <c:pt idx="8">
                  <c:v>0.30399999999999999</c:v>
                </c:pt>
                <c:pt idx="9">
                  <c:v>0.29299999999999998</c:v>
                </c:pt>
                <c:pt idx="10">
                  <c:v>0.36499999999999999</c:v>
                </c:pt>
                <c:pt idx="11">
                  <c:v>0.34300000000000003</c:v>
                </c:pt>
                <c:pt idx="12">
                  <c:v>0.318</c:v>
                </c:pt>
                <c:pt idx="13">
                  <c:v>0.314</c:v>
                </c:pt>
                <c:pt idx="14">
                  <c:v>0.29499999999999998</c:v>
                </c:pt>
                <c:pt idx="15">
                  <c:v>0.28299999999999997</c:v>
                </c:pt>
                <c:pt idx="16">
                  <c:v>0.26300000000000001</c:v>
                </c:pt>
                <c:pt idx="17">
                  <c:v>0.27</c:v>
                </c:pt>
                <c:pt idx="18">
                  <c:v>0.246</c:v>
                </c:pt>
                <c:pt idx="19">
                  <c:v>0.218</c:v>
                </c:pt>
                <c:pt idx="20">
                  <c:v>0.23699999999999999</c:v>
                </c:pt>
                <c:pt idx="21">
                  <c:v>0.20200000000000001</c:v>
                </c:pt>
                <c:pt idx="22">
                  <c:v>0.19</c:v>
                </c:pt>
                <c:pt idx="23">
                  <c:v>0.23300000000000001</c:v>
                </c:pt>
                <c:pt idx="24">
                  <c:v>0.223</c:v>
                </c:pt>
                <c:pt idx="25">
                  <c:v>0.22</c:v>
                </c:pt>
                <c:pt idx="26">
                  <c:v>0.2</c:v>
                </c:pt>
                <c:pt idx="27">
                  <c:v>0.186</c:v>
                </c:pt>
                <c:pt idx="28">
                  <c:v>0.185</c:v>
                </c:pt>
                <c:pt idx="29">
                  <c:v>0.188</c:v>
                </c:pt>
                <c:pt idx="30">
                  <c:v>0.16200000000000001</c:v>
                </c:pt>
                <c:pt idx="31">
                  <c:v>0.19700000000000001</c:v>
                </c:pt>
                <c:pt idx="32">
                  <c:v>0.22900000000000001</c:v>
                </c:pt>
                <c:pt idx="33">
                  <c:v>0.20499999999999999</c:v>
                </c:pt>
                <c:pt idx="34">
                  <c:v>0.20899999999999999</c:v>
                </c:pt>
                <c:pt idx="35">
                  <c:v>0.217</c:v>
                </c:pt>
                <c:pt idx="36">
                  <c:v>0.192</c:v>
                </c:pt>
                <c:pt idx="37">
                  <c:v>0.21</c:v>
                </c:pt>
                <c:pt idx="38">
                  <c:v>0.19700000000000001</c:v>
                </c:pt>
                <c:pt idx="39">
                  <c:v>0.20200000000000001</c:v>
                </c:pt>
                <c:pt idx="40">
                  <c:v>0.19900000000000001</c:v>
                </c:pt>
                <c:pt idx="41">
                  <c:v>0.20499999999999999</c:v>
                </c:pt>
                <c:pt idx="42">
                  <c:v>0.187</c:v>
                </c:pt>
                <c:pt idx="43">
                  <c:v>0.20399999999999999</c:v>
                </c:pt>
                <c:pt idx="44">
                  <c:v>0.19</c:v>
                </c:pt>
                <c:pt idx="45">
                  <c:v>0.18099999999999999</c:v>
                </c:pt>
                <c:pt idx="46">
                  <c:v>0.188</c:v>
                </c:pt>
                <c:pt idx="47">
                  <c:v>0.17399999999999999</c:v>
                </c:pt>
                <c:pt idx="48">
                  <c:v>0.16800000000000001</c:v>
                </c:pt>
                <c:pt idx="49">
                  <c:v>0.18</c:v>
                </c:pt>
                <c:pt idx="50">
                  <c:v>0.17499999999999999</c:v>
                </c:pt>
                <c:pt idx="51">
                  <c:v>0.185</c:v>
                </c:pt>
                <c:pt idx="52">
                  <c:v>0.20499999999999999</c:v>
                </c:pt>
                <c:pt idx="53">
                  <c:v>0.17</c:v>
                </c:pt>
                <c:pt idx="54">
                  <c:v>0.161</c:v>
                </c:pt>
                <c:pt idx="55">
                  <c:v>0.14799999999999999</c:v>
                </c:pt>
                <c:pt idx="56">
                  <c:v>0.157</c:v>
                </c:pt>
                <c:pt idx="57">
                  <c:v>0.14000000000000001</c:v>
                </c:pt>
                <c:pt idx="58">
                  <c:v>0.14199999999999999</c:v>
                </c:pt>
                <c:pt idx="59">
                  <c:v>0.13600000000000001</c:v>
                </c:pt>
                <c:pt idx="60">
                  <c:v>0.122</c:v>
                </c:pt>
                <c:pt idx="61">
                  <c:v>0.112</c:v>
                </c:pt>
                <c:pt idx="62">
                  <c:v>0.124</c:v>
                </c:pt>
                <c:pt idx="63">
                  <c:v>0.12</c:v>
                </c:pt>
                <c:pt idx="64">
                  <c:v>0.13600000000000001</c:v>
                </c:pt>
                <c:pt idx="65">
                  <c:v>0.17399999999999999</c:v>
                </c:pt>
                <c:pt idx="66">
                  <c:v>0.23899999999999999</c:v>
                </c:pt>
                <c:pt idx="67">
                  <c:v>0.23</c:v>
                </c:pt>
                <c:pt idx="68">
                  <c:v>0.251</c:v>
                </c:pt>
                <c:pt idx="69">
                  <c:v>0.223</c:v>
                </c:pt>
                <c:pt idx="70">
                  <c:v>0.28699999999999998</c:v>
                </c:pt>
                <c:pt idx="71">
                  <c:v>0.37</c:v>
                </c:pt>
                <c:pt idx="72">
                  <c:v>0.36099999999999999</c:v>
                </c:pt>
                <c:pt idx="73">
                  <c:v>0.35</c:v>
                </c:pt>
                <c:pt idx="74">
                  <c:v>0.29499999999999998</c:v>
                </c:pt>
                <c:pt idx="75">
                  <c:v>0.31</c:v>
                </c:pt>
                <c:pt idx="76">
                  <c:v>0.35499999999999998</c:v>
                </c:pt>
                <c:pt idx="77">
                  <c:v>0.313</c:v>
                </c:pt>
                <c:pt idx="78">
                  <c:v>0.32100000000000001</c:v>
                </c:pt>
                <c:pt idx="79">
                  <c:v>0.29899999999999999</c:v>
                </c:pt>
                <c:pt idx="80">
                  <c:v>0.29199999999999998</c:v>
                </c:pt>
                <c:pt idx="81">
                  <c:v>0.29099999999999998</c:v>
                </c:pt>
                <c:pt idx="82">
                  <c:v>0.312</c:v>
                </c:pt>
                <c:pt idx="83">
                  <c:v>0.28599999999999998</c:v>
                </c:pt>
                <c:pt idx="84">
                  <c:v>0.28100000000000003</c:v>
                </c:pt>
                <c:pt idx="85">
                  <c:v>0.311</c:v>
                </c:pt>
                <c:pt idx="86">
                  <c:v>0.26300000000000001</c:v>
                </c:pt>
                <c:pt idx="87">
                  <c:v>0.27900000000000003</c:v>
                </c:pt>
                <c:pt idx="88">
                  <c:v>0.27</c:v>
                </c:pt>
                <c:pt idx="89">
                  <c:v>0.26100000000000001</c:v>
                </c:pt>
                <c:pt idx="90">
                  <c:v>0.23799999999999999</c:v>
                </c:pt>
                <c:pt idx="91">
                  <c:v>0.224</c:v>
                </c:pt>
                <c:pt idx="92">
                  <c:v>0.23400000000000001</c:v>
                </c:pt>
                <c:pt idx="93">
                  <c:v>0.20899999999999999</c:v>
                </c:pt>
                <c:pt idx="94">
                  <c:v>0.21</c:v>
                </c:pt>
                <c:pt idx="95">
                  <c:v>0.19600000000000001</c:v>
                </c:pt>
                <c:pt idx="96">
                  <c:v>0.2</c:v>
                </c:pt>
                <c:pt idx="97">
                  <c:v>0.21099999999999999</c:v>
                </c:pt>
              </c:numCache>
            </c:numRef>
          </c:val>
          <c:smooth val="0"/>
        </c:ser>
        <c:ser>
          <c:idx val="1"/>
          <c:order val="1"/>
          <c:tx>
            <c:strRef>
              <c:f>Sheet1!$C$1</c:f>
              <c:strCache>
                <c:ptCount val="1"/>
                <c:pt idx="0">
                  <c:v>infl10</c:v>
                </c:pt>
              </c:strCache>
            </c:strRef>
          </c:tx>
          <c:spPr>
            <a:ln w="38100"/>
          </c:spPr>
          <c:marker>
            <c:symbol val="none"/>
          </c:marker>
          <c:cat>
            <c:numRef>
              <c:f>Sheet1!$A$2:$A$99</c:f>
              <c:numCache>
                <c:formatCode>m/d/yyyy</c:formatCode>
                <c:ptCount val="98"/>
                <c:pt idx="0">
                  <c:v>40914</c:v>
                </c:pt>
                <c:pt idx="1">
                  <c:v>40921</c:v>
                </c:pt>
                <c:pt idx="2">
                  <c:v>40928</c:v>
                </c:pt>
                <c:pt idx="3">
                  <c:v>40935</c:v>
                </c:pt>
                <c:pt idx="4">
                  <c:v>40942</c:v>
                </c:pt>
                <c:pt idx="5">
                  <c:v>40949</c:v>
                </c:pt>
                <c:pt idx="6">
                  <c:v>40956</c:v>
                </c:pt>
                <c:pt idx="7">
                  <c:v>40963</c:v>
                </c:pt>
                <c:pt idx="8">
                  <c:v>40970</c:v>
                </c:pt>
                <c:pt idx="9">
                  <c:v>40977</c:v>
                </c:pt>
                <c:pt idx="10">
                  <c:v>40984</c:v>
                </c:pt>
                <c:pt idx="11">
                  <c:v>40991</c:v>
                </c:pt>
                <c:pt idx="12">
                  <c:v>40998</c:v>
                </c:pt>
                <c:pt idx="13">
                  <c:v>41005</c:v>
                </c:pt>
                <c:pt idx="14">
                  <c:v>41012</c:v>
                </c:pt>
                <c:pt idx="15">
                  <c:v>41019</c:v>
                </c:pt>
                <c:pt idx="16">
                  <c:v>41026</c:v>
                </c:pt>
                <c:pt idx="17">
                  <c:v>41033</c:v>
                </c:pt>
                <c:pt idx="18">
                  <c:v>41040</c:v>
                </c:pt>
                <c:pt idx="19">
                  <c:v>41047</c:v>
                </c:pt>
                <c:pt idx="20">
                  <c:v>41054</c:v>
                </c:pt>
                <c:pt idx="21">
                  <c:v>41061</c:v>
                </c:pt>
                <c:pt idx="22">
                  <c:v>41068</c:v>
                </c:pt>
                <c:pt idx="23">
                  <c:v>41075</c:v>
                </c:pt>
                <c:pt idx="24">
                  <c:v>41082</c:v>
                </c:pt>
                <c:pt idx="25">
                  <c:v>41089</c:v>
                </c:pt>
                <c:pt idx="26">
                  <c:v>41096</c:v>
                </c:pt>
                <c:pt idx="27">
                  <c:v>41103</c:v>
                </c:pt>
                <c:pt idx="28">
                  <c:v>41110</c:v>
                </c:pt>
                <c:pt idx="29">
                  <c:v>41117</c:v>
                </c:pt>
                <c:pt idx="30">
                  <c:v>41124</c:v>
                </c:pt>
                <c:pt idx="31">
                  <c:v>41131</c:v>
                </c:pt>
                <c:pt idx="32">
                  <c:v>41138</c:v>
                </c:pt>
                <c:pt idx="33">
                  <c:v>41145</c:v>
                </c:pt>
                <c:pt idx="34">
                  <c:v>41152</c:v>
                </c:pt>
                <c:pt idx="35">
                  <c:v>41159</c:v>
                </c:pt>
                <c:pt idx="36">
                  <c:v>41166</c:v>
                </c:pt>
                <c:pt idx="37">
                  <c:v>41173</c:v>
                </c:pt>
                <c:pt idx="38">
                  <c:v>41180</c:v>
                </c:pt>
                <c:pt idx="39">
                  <c:v>41187</c:v>
                </c:pt>
                <c:pt idx="40">
                  <c:v>41194</c:v>
                </c:pt>
                <c:pt idx="41">
                  <c:v>41201</c:v>
                </c:pt>
                <c:pt idx="42">
                  <c:v>41208</c:v>
                </c:pt>
                <c:pt idx="43">
                  <c:v>41215</c:v>
                </c:pt>
                <c:pt idx="44">
                  <c:v>41222</c:v>
                </c:pt>
                <c:pt idx="45">
                  <c:v>41229</c:v>
                </c:pt>
                <c:pt idx="46">
                  <c:v>41236</c:v>
                </c:pt>
                <c:pt idx="47">
                  <c:v>41243</c:v>
                </c:pt>
                <c:pt idx="48">
                  <c:v>41250</c:v>
                </c:pt>
                <c:pt idx="49">
                  <c:v>41257</c:v>
                </c:pt>
                <c:pt idx="50">
                  <c:v>41264</c:v>
                </c:pt>
                <c:pt idx="51">
                  <c:v>41271</c:v>
                </c:pt>
                <c:pt idx="52">
                  <c:v>41278</c:v>
                </c:pt>
                <c:pt idx="53">
                  <c:v>41285</c:v>
                </c:pt>
                <c:pt idx="54">
                  <c:v>41292</c:v>
                </c:pt>
                <c:pt idx="55">
                  <c:v>41299</c:v>
                </c:pt>
                <c:pt idx="56">
                  <c:v>41306</c:v>
                </c:pt>
                <c:pt idx="57">
                  <c:v>41313</c:v>
                </c:pt>
                <c:pt idx="58">
                  <c:v>41320</c:v>
                </c:pt>
                <c:pt idx="59">
                  <c:v>41327</c:v>
                </c:pt>
                <c:pt idx="60">
                  <c:v>41334</c:v>
                </c:pt>
                <c:pt idx="61">
                  <c:v>41341</c:v>
                </c:pt>
                <c:pt idx="62">
                  <c:v>41348</c:v>
                </c:pt>
                <c:pt idx="63">
                  <c:v>41355</c:v>
                </c:pt>
                <c:pt idx="64">
                  <c:v>41362</c:v>
                </c:pt>
                <c:pt idx="65">
                  <c:v>41369</c:v>
                </c:pt>
                <c:pt idx="66">
                  <c:v>41376</c:v>
                </c:pt>
                <c:pt idx="67">
                  <c:v>41383</c:v>
                </c:pt>
                <c:pt idx="68">
                  <c:v>41390</c:v>
                </c:pt>
                <c:pt idx="69">
                  <c:v>41397</c:v>
                </c:pt>
                <c:pt idx="70">
                  <c:v>41404</c:v>
                </c:pt>
                <c:pt idx="71">
                  <c:v>41411</c:v>
                </c:pt>
                <c:pt idx="72">
                  <c:v>41418</c:v>
                </c:pt>
                <c:pt idx="73">
                  <c:v>41425</c:v>
                </c:pt>
                <c:pt idx="74">
                  <c:v>41432</c:v>
                </c:pt>
                <c:pt idx="75">
                  <c:v>41439</c:v>
                </c:pt>
                <c:pt idx="76">
                  <c:v>41446</c:v>
                </c:pt>
                <c:pt idx="77">
                  <c:v>41453</c:v>
                </c:pt>
                <c:pt idx="78">
                  <c:v>41460</c:v>
                </c:pt>
                <c:pt idx="79">
                  <c:v>41467</c:v>
                </c:pt>
                <c:pt idx="80">
                  <c:v>41474</c:v>
                </c:pt>
                <c:pt idx="81">
                  <c:v>41481</c:v>
                </c:pt>
                <c:pt idx="82">
                  <c:v>41488</c:v>
                </c:pt>
                <c:pt idx="83">
                  <c:v>41495</c:v>
                </c:pt>
                <c:pt idx="84">
                  <c:v>41502</c:v>
                </c:pt>
                <c:pt idx="85">
                  <c:v>41509</c:v>
                </c:pt>
                <c:pt idx="86">
                  <c:v>41516</c:v>
                </c:pt>
                <c:pt idx="87">
                  <c:v>41523</c:v>
                </c:pt>
                <c:pt idx="88">
                  <c:v>41530</c:v>
                </c:pt>
                <c:pt idx="89">
                  <c:v>41537</c:v>
                </c:pt>
                <c:pt idx="90">
                  <c:v>41544</c:v>
                </c:pt>
                <c:pt idx="91">
                  <c:v>41551</c:v>
                </c:pt>
                <c:pt idx="92">
                  <c:v>41558</c:v>
                </c:pt>
                <c:pt idx="93">
                  <c:v>41565</c:v>
                </c:pt>
                <c:pt idx="94">
                  <c:v>41572</c:v>
                </c:pt>
                <c:pt idx="95">
                  <c:v>41579</c:v>
                </c:pt>
                <c:pt idx="96">
                  <c:v>41586</c:v>
                </c:pt>
                <c:pt idx="97">
                  <c:v>41593</c:v>
                </c:pt>
              </c:numCache>
            </c:numRef>
          </c:cat>
          <c:val>
            <c:numRef>
              <c:f>Sheet1!$C$2:$C$99</c:f>
              <c:numCache>
                <c:formatCode>General</c:formatCode>
                <c:ptCount val="98"/>
                <c:pt idx="0">
                  <c:v>-0.08</c:v>
                </c:pt>
                <c:pt idx="1">
                  <c:v>-0.08</c:v>
                </c:pt>
                <c:pt idx="2">
                  <c:v>-0.11</c:v>
                </c:pt>
                <c:pt idx="3">
                  <c:v>-0.08</c:v>
                </c:pt>
                <c:pt idx="4">
                  <c:v>-0.09</c:v>
                </c:pt>
                <c:pt idx="5">
                  <c:v>-0.08</c:v>
                </c:pt>
                <c:pt idx="6">
                  <c:v>-0.08</c:v>
                </c:pt>
                <c:pt idx="7">
                  <c:v>-0.1</c:v>
                </c:pt>
                <c:pt idx="8">
                  <c:v>-7.0000000000000007E-2</c:v>
                </c:pt>
                <c:pt idx="9">
                  <c:v>0.03</c:v>
                </c:pt>
                <c:pt idx="10">
                  <c:v>0.14000000000000001</c:v>
                </c:pt>
                <c:pt idx="11">
                  <c:v>0.19</c:v>
                </c:pt>
                <c:pt idx="12">
                  <c:v>0.215</c:v>
                </c:pt>
                <c:pt idx="13">
                  <c:v>0.28000000000000003</c:v>
                </c:pt>
                <c:pt idx="14">
                  <c:v>0.21</c:v>
                </c:pt>
                <c:pt idx="15">
                  <c:v>0.21</c:v>
                </c:pt>
                <c:pt idx="16">
                  <c:v>0.2215</c:v>
                </c:pt>
                <c:pt idx="17">
                  <c:v>0.23</c:v>
                </c:pt>
                <c:pt idx="18">
                  <c:v>0.22</c:v>
                </c:pt>
                <c:pt idx="19">
                  <c:v>0.23</c:v>
                </c:pt>
                <c:pt idx="20">
                  <c:v>0.23</c:v>
                </c:pt>
                <c:pt idx="21">
                  <c:v>0.23</c:v>
                </c:pt>
                <c:pt idx="22">
                  <c:v>0.23</c:v>
                </c:pt>
                <c:pt idx="23">
                  <c:v>0.23</c:v>
                </c:pt>
                <c:pt idx="24">
                  <c:v>0.28000000000000003</c:v>
                </c:pt>
                <c:pt idx="25">
                  <c:v>0.23</c:v>
                </c:pt>
                <c:pt idx="26">
                  <c:v>0.23</c:v>
                </c:pt>
                <c:pt idx="27">
                  <c:v>0.23</c:v>
                </c:pt>
                <c:pt idx="28">
                  <c:v>0.22</c:v>
                </c:pt>
                <c:pt idx="29">
                  <c:v>0.22</c:v>
                </c:pt>
                <c:pt idx="30">
                  <c:v>0.23</c:v>
                </c:pt>
                <c:pt idx="31">
                  <c:v>0.25</c:v>
                </c:pt>
                <c:pt idx="32">
                  <c:v>0.25</c:v>
                </c:pt>
                <c:pt idx="33">
                  <c:v>0.26929999999999998</c:v>
                </c:pt>
                <c:pt idx="34">
                  <c:v>0.31</c:v>
                </c:pt>
                <c:pt idx="35">
                  <c:v>0.26</c:v>
                </c:pt>
                <c:pt idx="36">
                  <c:v>0.28999999999999998</c:v>
                </c:pt>
                <c:pt idx="37">
                  <c:v>0.3</c:v>
                </c:pt>
                <c:pt idx="38">
                  <c:v>0.3</c:v>
                </c:pt>
                <c:pt idx="39">
                  <c:v>0.30499999999999999</c:v>
                </c:pt>
                <c:pt idx="40">
                  <c:v>0.38</c:v>
                </c:pt>
                <c:pt idx="41">
                  <c:v>0.38</c:v>
                </c:pt>
                <c:pt idx="42">
                  <c:v>0.38</c:v>
                </c:pt>
                <c:pt idx="43">
                  <c:v>0.48</c:v>
                </c:pt>
                <c:pt idx="44">
                  <c:v>0.35</c:v>
                </c:pt>
                <c:pt idx="45">
                  <c:v>0.38500000000000001</c:v>
                </c:pt>
                <c:pt idx="46">
                  <c:v>0.48</c:v>
                </c:pt>
                <c:pt idx="47">
                  <c:v>0.38500000000000001</c:v>
                </c:pt>
                <c:pt idx="48">
                  <c:v>0.34</c:v>
                </c:pt>
                <c:pt idx="49">
                  <c:v>0.47</c:v>
                </c:pt>
                <c:pt idx="50">
                  <c:v>0.43</c:v>
                </c:pt>
                <c:pt idx="51">
                  <c:v>0.49030000000000001</c:v>
                </c:pt>
                <c:pt idx="52">
                  <c:v>0.495</c:v>
                </c:pt>
                <c:pt idx="53">
                  <c:v>0.54</c:v>
                </c:pt>
                <c:pt idx="54">
                  <c:v>0.66810000000000003</c:v>
                </c:pt>
                <c:pt idx="55">
                  <c:v>0.63500000000000001</c:v>
                </c:pt>
                <c:pt idx="56">
                  <c:v>0.79</c:v>
                </c:pt>
                <c:pt idx="57">
                  <c:v>0.83</c:v>
                </c:pt>
                <c:pt idx="58">
                  <c:v>0.68059999999999998</c:v>
                </c:pt>
                <c:pt idx="59">
                  <c:v>1.08</c:v>
                </c:pt>
                <c:pt idx="60">
                  <c:v>1.0249999999999999</c:v>
                </c:pt>
                <c:pt idx="61">
                  <c:v>1.03</c:v>
                </c:pt>
                <c:pt idx="62">
                  <c:v>1.08</c:v>
                </c:pt>
                <c:pt idx="63">
                  <c:v>1.06</c:v>
                </c:pt>
                <c:pt idx="64">
                  <c:v>1.02</c:v>
                </c:pt>
                <c:pt idx="65">
                  <c:v>1.046</c:v>
                </c:pt>
                <c:pt idx="66">
                  <c:v>1.0144</c:v>
                </c:pt>
                <c:pt idx="67">
                  <c:v>1.056</c:v>
                </c:pt>
                <c:pt idx="68">
                  <c:v>1.0076000000000001</c:v>
                </c:pt>
                <c:pt idx="69">
                  <c:v>1.1870000000000001</c:v>
                </c:pt>
                <c:pt idx="70">
                  <c:v>1.19</c:v>
                </c:pt>
                <c:pt idx="71">
                  <c:v>1.19</c:v>
                </c:pt>
                <c:pt idx="72">
                  <c:v>1.19</c:v>
                </c:pt>
                <c:pt idx="73">
                  <c:v>1.17</c:v>
                </c:pt>
                <c:pt idx="74">
                  <c:v>1.17</c:v>
                </c:pt>
                <c:pt idx="75">
                  <c:v>1.05</c:v>
                </c:pt>
                <c:pt idx="76">
                  <c:v>1.05</c:v>
                </c:pt>
                <c:pt idx="77">
                  <c:v>1.05</c:v>
                </c:pt>
                <c:pt idx="78">
                  <c:v>1.05</c:v>
                </c:pt>
                <c:pt idx="79">
                  <c:v>1.05</c:v>
                </c:pt>
                <c:pt idx="80">
                  <c:v>1.05</c:v>
                </c:pt>
                <c:pt idx="81">
                  <c:v>1.0549999999999999</c:v>
                </c:pt>
                <c:pt idx="82">
                  <c:v>1.03</c:v>
                </c:pt>
                <c:pt idx="83">
                  <c:v>1.03</c:v>
                </c:pt>
                <c:pt idx="84">
                  <c:v>1.03</c:v>
                </c:pt>
                <c:pt idx="85">
                  <c:v>1.03</c:v>
                </c:pt>
                <c:pt idx="86">
                  <c:v>0.92</c:v>
                </c:pt>
                <c:pt idx="87">
                  <c:v>1.0549999999999999</c:v>
                </c:pt>
                <c:pt idx="88">
                  <c:v>1.0549999999999999</c:v>
                </c:pt>
                <c:pt idx="89">
                  <c:v>0.88</c:v>
                </c:pt>
                <c:pt idx="90">
                  <c:v>0.9</c:v>
                </c:pt>
                <c:pt idx="91">
                  <c:v>0.9</c:v>
                </c:pt>
                <c:pt idx="92">
                  <c:v>1.0549999999999999</c:v>
                </c:pt>
                <c:pt idx="93">
                  <c:v>1.0549999999999999</c:v>
                </c:pt>
                <c:pt idx="94">
                  <c:v>1.0549999999999999</c:v>
                </c:pt>
                <c:pt idx="95">
                  <c:v>1.0549999999999999</c:v>
                </c:pt>
                <c:pt idx="96">
                  <c:v>1.0549999999999999</c:v>
                </c:pt>
                <c:pt idx="97">
                  <c:v>1.0549999999999999</c:v>
                </c:pt>
              </c:numCache>
            </c:numRef>
          </c:val>
          <c:smooth val="0"/>
        </c:ser>
        <c:ser>
          <c:idx val="2"/>
          <c:order val="2"/>
          <c:tx>
            <c:strRef>
              <c:f>Sheet1!$D$1</c:f>
              <c:strCache>
                <c:ptCount val="1"/>
                <c:pt idx="0">
                  <c:v>nom10</c:v>
                </c:pt>
              </c:strCache>
            </c:strRef>
          </c:tx>
          <c:spPr>
            <a:ln w="22225"/>
          </c:spPr>
          <c:marker>
            <c:symbol val="none"/>
          </c:marker>
          <c:cat>
            <c:numRef>
              <c:f>Sheet1!$A$2:$A$99</c:f>
              <c:numCache>
                <c:formatCode>m/d/yyyy</c:formatCode>
                <c:ptCount val="98"/>
                <c:pt idx="0">
                  <c:v>40914</c:v>
                </c:pt>
                <c:pt idx="1">
                  <c:v>40921</c:v>
                </c:pt>
                <c:pt idx="2">
                  <c:v>40928</c:v>
                </c:pt>
                <c:pt idx="3">
                  <c:v>40935</c:v>
                </c:pt>
                <c:pt idx="4">
                  <c:v>40942</c:v>
                </c:pt>
                <c:pt idx="5">
                  <c:v>40949</c:v>
                </c:pt>
                <c:pt idx="6">
                  <c:v>40956</c:v>
                </c:pt>
                <c:pt idx="7">
                  <c:v>40963</c:v>
                </c:pt>
                <c:pt idx="8">
                  <c:v>40970</c:v>
                </c:pt>
                <c:pt idx="9">
                  <c:v>40977</c:v>
                </c:pt>
                <c:pt idx="10">
                  <c:v>40984</c:v>
                </c:pt>
                <c:pt idx="11">
                  <c:v>40991</c:v>
                </c:pt>
                <c:pt idx="12">
                  <c:v>40998</c:v>
                </c:pt>
                <c:pt idx="13">
                  <c:v>41005</c:v>
                </c:pt>
                <c:pt idx="14">
                  <c:v>41012</c:v>
                </c:pt>
                <c:pt idx="15">
                  <c:v>41019</c:v>
                </c:pt>
                <c:pt idx="16">
                  <c:v>41026</c:v>
                </c:pt>
                <c:pt idx="17">
                  <c:v>41033</c:v>
                </c:pt>
                <c:pt idx="18">
                  <c:v>41040</c:v>
                </c:pt>
                <c:pt idx="19">
                  <c:v>41047</c:v>
                </c:pt>
                <c:pt idx="20">
                  <c:v>41054</c:v>
                </c:pt>
                <c:pt idx="21">
                  <c:v>41061</c:v>
                </c:pt>
                <c:pt idx="22">
                  <c:v>41068</c:v>
                </c:pt>
                <c:pt idx="23">
                  <c:v>41075</c:v>
                </c:pt>
                <c:pt idx="24">
                  <c:v>41082</c:v>
                </c:pt>
                <c:pt idx="25">
                  <c:v>41089</c:v>
                </c:pt>
                <c:pt idx="26">
                  <c:v>41096</c:v>
                </c:pt>
                <c:pt idx="27">
                  <c:v>41103</c:v>
                </c:pt>
                <c:pt idx="28">
                  <c:v>41110</c:v>
                </c:pt>
                <c:pt idx="29">
                  <c:v>41117</c:v>
                </c:pt>
                <c:pt idx="30">
                  <c:v>41124</c:v>
                </c:pt>
                <c:pt idx="31">
                  <c:v>41131</c:v>
                </c:pt>
                <c:pt idx="32">
                  <c:v>41138</c:v>
                </c:pt>
                <c:pt idx="33">
                  <c:v>41145</c:v>
                </c:pt>
                <c:pt idx="34">
                  <c:v>41152</c:v>
                </c:pt>
                <c:pt idx="35">
                  <c:v>41159</c:v>
                </c:pt>
                <c:pt idx="36">
                  <c:v>41166</c:v>
                </c:pt>
                <c:pt idx="37">
                  <c:v>41173</c:v>
                </c:pt>
                <c:pt idx="38">
                  <c:v>41180</c:v>
                </c:pt>
                <c:pt idx="39">
                  <c:v>41187</c:v>
                </c:pt>
                <c:pt idx="40">
                  <c:v>41194</c:v>
                </c:pt>
                <c:pt idx="41">
                  <c:v>41201</c:v>
                </c:pt>
                <c:pt idx="42">
                  <c:v>41208</c:v>
                </c:pt>
                <c:pt idx="43">
                  <c:v>41215</c:v>
                </c:pt>
                <c:pt idx="44">
                  <c:v>41222</c:v>
                </c:pt>
                <c:pt idx="45">
                  <c:v>41229</c:v>
                </c:pt>
                <c:pt idx="46">
                  <c:v>41236</c:v>
                </c:pt>
                <c:pt idx="47">
                  <c:v>41243</c:v>
                </c:pt>
                <c:pt idx="48">
                  <c:v>41250</c:v>
                </c:pt>
                <c:pt idx="49">
                  <c:v>41257</c:v>
                </c:pt>
                <c:pt idx="50">
                  <c:v>41264</c:v>
                </c:pt>
                <c:pt idx="51">
                  <c:v>41271</c:v>
                </c:pt>
                <c:pt idx="52">
                  <c:v>41278</c:v>
                </c:pt>
                <c:pt idx="53">
                  <c:v>41285</c:v>
                </c:pt>
                <c:pt idx="54">
                  <c:v>41292</c:v>
                </c:pt>
                <c:pt idx="55">
                  <c:v>41299</c:v>
                </c:pt>
                <c:pt idx="56">
                  <c:v>41306</c:v>
                </c:pt>
                <c:pt idx="57">
                  <c:v>41313</c:v>
                </c:pt>
                <c:pt idx="58">
                  <c:v>41320</c:v>
                </c:pt>
                <c:pt idx="59">
                  <c:v>41327</c:v>
                </c:pt>
                <c:pt idx="60">
                  <c:v>41334</c:v>
                </c:pt>
                <c:pt idx="61">
                  <c:v>41341</c:v>
                </c:pt>
                <c:pt idx="62">
                  <c:v>41348</c:v>
                </c:pt>
                <c:pt idx="63">
                  <c:v>41355</c:v>
                </c:pt>
                <c:pt idx="64">
                  <c:v>41362</c:v>
                </c:pt>
                <c:pt idx="65">
                  <c:v>41369</c:v>
                </c:pt>
                <c:pt idx="66">
                  <c:v>41376</c:v>
                </c:pt>
                <c:pt idx="67">
                  <c:v>41383</c:v>
                </c:pt>
                <c:pt idx="68">
                  <c:v>41390</c:v>
                </c:pt>
                <c:pt idx="69">
                  <c:v>41397</c:v>
                </c:pt>
                <c:pt idx="70">
                  <c:v>41404</c:v>
                </c:pt>
                <c:pt idx="71">
                  <c:v>41411</c:v>
                </c:pt>
                <c:pt idx="72">
                  <c:v>41418</c:v>
                </c:pt>
                <c:pt idx="73">
                  <c:v>41425</c:v>
                </c:pt>
                <c:pt idx="74">
                  <c:v>41432</c:v>
                </c:pt>
                <c:pt idx="75">
                  <c:v>41439</c:v>
                </c:pt>
                <c:pt idx="76">
                  <c:v>41446</c:v>
                </c:pt>
                <c:pt idx="77">
                  <c:v>41453</c:v>
                </c:pt>
                <c:pt idx="78">
                  <c:v>41460</c:v>
                </c:pt>
                <c:pt idx="79">
                  <c:v>41467</c:v>
                </c:pt>
                <c:pt idx="80">
                  <c:v>41474</c:v>
                </c:pt>
                <c:pt idx="81">
                  <c:v>41481</c:v>
                </c:pt>
                <c:pt idx="82">
                  <c:v>41488</c:v>
                </c:pt>
                <c:pt idx="83">
                  <c:v>41495</c:v>
                </c:pt>
                <c:pt idx="84">
                  <c:v>41502</c:v>
                </c:pt>
                <c:pt idx="85">
                  <c:v>41509</c:v>
                </c:pt>
                <c:pt idx="86">
                  <c:v>41516</c:v>
                </c:pt>
                <c:pt idx="87">
                  <c:v>41523</c:v>
                </c:pt>
                <c:pt idx="88">
                  <c:v>41530</c:v>
                </c:pt>
                <c:pt idx="89">
                  <c:v>41537</c:v>
                </c:pt>
                <c:pt idx="90">
                  <c:v>41544</c:v>
                </c:pt>
                <c:pt idx="91">
                  <c:v>41551</c:v>
                </c:pt>
                <c:pt idx="92">
                  <c:v>41558</c:v>
                </c:pt>
                <c:pt idx="93">
                  <c:v>41565</c:v>
                </c:pt>
                <c:pt idx="94">
                  <c:v>41572</c:v>
                </c:pt>
                <c:pt idx="95">
                  <c:v>41579</c:v>
                </c:pt>
                <c:pt idx="96">
                  <c:v>41586</c:v>
                </c:pt>
                <c:pt idx="97">
                  <c:v>41593</c:v>
                </c:pt>
              </c:numCache>
            </c:numRef>
          </c:cat>
          <c:val>
            <c:numRef>
              <c:f>Sheet1!$D$2:$D$99</c:f>
              <c:numCache>
                <c:formatCode>General</c:formatCode>
                <c:ptCount val="98"/>
                <c:pt idx="0">
                  <c:v>0.98099999999999998</c:v>
                </c:pt>
                <c:pt idx="1">
                  <c:v>0.94699999999999995</c:v>
                </c:pt>
                <c:pt idx="2">
                  <c:v>0.98699999999999999</c:v>
                </c:pt>
                <c:pt idx="3">
                  <c:v>0.97</c:v>
                </c:pt>
                <c:pt idx="4">
                  <c:v>0.94899999999999995</c:v>
                </c:pt>
                <c:pt idx="5">
                  <c:v>0.97899999999999998</c:v>
                </c:pt>
                <c:pt idx="6">
                  <c:v>0.94899999999999995</c:v>
                </c:pt>
                <c:pt idx="7">
                  <c:v>0.97799999999999998</c:v>
                </c:pt>
                <c:pt idx="8">
                  <c:v>0.96899999999999997</c:v>
                </c:pt>
                <c:pt idx="9">
                  <c:v>0.99099999999999999</c:v>
                </c:pt>
                <c:pt idx="10">
                  <c:v>1.048</c:v>
                </c:pt>
                <c:pt idx="11">
                  <c:v>1.028</c:v>
                </c:pt>
                <c:pt idx="12">
                  <c:v>0.98899999999999999</c:v>
                </c:pt>
                <c:pt idx="13">
                  <c:v>0.99399999999999999</c:v>
                </c:pt>
                <c:pt idx="14">
                  <c:v>0.94699999999999995</c:v>
                </c:pt>
                <c:pt idx="15">
                  <c:v>0.93899999999999995</c:v>
                </c:pt>
                <c:pt idx="16">
                  <c:v>0.89700000000000002</c:v>
                </c:pt>
                <c:pt idx="17">
                  <c:v>0.89200000000000002</c:v>
                </c:pt>
                <c:pt idx="18">
                  <c:v>0.85299999999999998</c:v>
                </c:pt>
                <c:pt idx="19">
                  <c:v>0.83</c:v>
                </c:pt>
                <c:pt idx="20">
                  <c:v>0.88800000000000001</c:v>
                </c:pt>
                <c:pt idx="21">
                  <c:v>0.81599999999999995</c:v>
                </c:pt>
                <c:pt idx="22">
                  <c:v>0.85599999999999998</c:v>
                </c:pt>
                <c:pt idx="23">
                  <c:v>0.85299999999999998</c:v>
                </c:pt>
                <c:pt idx="24">
                  <c:v>0.83</c:v>
                </c:pt>
                <c:pt idx="25">
                  <c:v>0.83699999999999997</c:v>
                </c:pt>
                <c:pt idx="26">
                  <c:v>0.8</c:v>
                </c:pt>
                <c:pt idx="27">
                  <c:v>0.77800000000000002</c:v>
                </c:pt>
                <c:pt idx="28">
                  <c:v>0.74399999999999999</c:v>
                </c:pt>
                <c:pt idx="29">
                  <c:v>0.747</c:v>
                </c:pt>
                <c:pt idx="30">
                  <c:v>0.74299999999999999</c:v>
                </c:pt>
                <c:pt idx="31">
                  <c:v>0.80200000000000005</c:v>
                </c:pt>
                <c:pt idx="32">
                  <c:v>0.83699999999999997</c:v>
                </c:pt>
                <c:pt idx="33">
                  <c:v>0.80900000000000005</c:v>
                </c:pt>
                <c:pt idx="34">
                  <c:v>0.79700000000000004</c:v>
                </c:pt>
                <c:pt idx="35">
                  <c:v>0.82199999999999995</c:v>
                </c:pt>
                <c:pt idx="36">
                  <c:v>0.80400000000000005</c:v>
                </c:pt>
                <c:pt idx="37">
                  <c:v>0.80200000000000005</c:v>
                </c:pt>
                <c:pt idx="38">
                  <c:v>0.77800000000000002</c:v>
                </c:pt>
                <c:pt idx="39">
                  <c:v>0.77600000000000002</c:v>
                </c:pt>
                <c:pt idx="40">
                  <c:v>0.76600000000000001</c:v>
                </c:pt>
                <c:pt idx="41">
                  <c:v>0.78500000000000003</c:v>
                </c:pt>
                <c:pt idx="42">
                  <c:v>0.76700000000000002</c:v>
                </c:pt>
                <c:pt idx="43">
                  <c:v>0.78400000000000003</c:v>
                </c:pt>
                <c:pt idx="44">
                  <c:v>0.73799999999999999</c:v>
                </c:pt>
                <c:pt idx="45">
                  <c:v>0.73</c:v>
                </c:pt>
                <c:pt idx="46">
                  <c:v>0.74099999999999999</c:v>
                </c:pt>
                <c:pt idx="47">
                  <c:v>0.71599999999999997</c:v>
                </c:pt>
                <c:pt idx="48">
                  <c:v>0.70499999999999996</c:v>
                </c:pt>
                <c:pt idx="49">
                  <c:v>0.73699999999999999</c:v>
                </c:pt>
                <c:pt idx="50">
                  <c:v>0.76600000000000001</c:v>
                </c:pt>
                <c:pt idx="51">
                  <c:v>0.79100000000000004</c:v>
                </c:pt>
                <c:pt idx="52">
                  <c:v>0.82599999999999996</c:v>
                </c:pt>
                <c:pt idx="53">
                  <c:v>0.82</c:v>
                </c:pt>
                <c:pt idx="54">
                  <c:v>0.754</c:v>
                </c:pt>
                <c:pt idx="55">
                  <c:v>0.72</c:v>
                </c:pt>
                <c:pt idx="56">
                  <c:v>0.77100000000000002</c:v>
                </c:pt>
                <c:pt idx="57">
                  <c:v>0.76500000000000001</c:v>
                </c:pt>
                <c:pt idx="58">
                  <c:v>0.753</c:v>
                </c:pt>
                <c:pt idx="59">
                  <c:v>0.73</c:v>
                </c:pt>
                <c:pt idx="60">
                  <c:v>0.66</c:v>
                </c:pt>
                <c:pt idx="61">
                  <c:v>0.64800000000000002</c:v>
                </c:pt>
                <c:pt idx="62">
                  <c:v>0.625</c:v>
                </c:pt>
                <c:pt idx="63">
                  <c:v>0.56599999999999995</c:v>
                </c:pt>
                <c:pt idx="64">
                  <c:v>0.55100000000000005</c:v>
                </c:pt>
                <c:pt idx="65">
                  <c:v>0.53400000000000003</c:v>
                </c:pt>
                <c:pt idx="66">
                  <c:v>0.61399999999999999</c:v>
                </c:pt>
                <c:pt idx="67">
                  <c:v>0.58099999999999996</c:v>
                </c:pt>
                <c:pt idx="68">
                  <c:v>0.59099999999999997</c:v>
                </c:pt>
                <c:pt idx="69">
                  <c:v>0.56499999999999995</c:v>
                </c:pt>
                <c:pt idx="70">
                  <c:v>0.69599999999999995</c:v>
                </c:pt>
                <c:pt idx="71">
                  <c:v>0.79700000000000004</c:v>
                </c:pt>
                <c:pt idx="72">
                  <c:v>0.83399999999999996</c:v>
                </c:pt>
                <c:pt idx="73">
                  <c:v>0.85699999999999998</c:v>
                </c:pt>
                <c:pt idx="74">
                  <c:v>0.85599999999999998</c:v>
                </c:pt>
                <c:pt idx="75">
                  <c:v>0.82399999999999995</c:v>
                </c:pt>
                <c:pt idx="76">
                  <c:v>0.876</c:v>
                </c:pt>
                <c:pt idx="77">
                  <c:v>0.85299999999999998</c:v>
                </c:pt>
                <c:pt idx="78">
                  <c:v>0.85899999999999999</c:v>
                </c:pt>
                <c:pt idx="79">
                  <c:v>0.82199999999999995</c:v>
                </c:pt>
                <c:pt idx="80">
                  <c:v>0.81399999999999995</c:v>
                </c:pt>
                <c:pt idx="81">
                  <c:v>0.78700000000000003</c:v>
                </c:pt>
                <c:pt idx="82">
                  <c:v>0.82199999999999995</c:v>
                </c:pt>
                <c:pt idx="83">
                  <c:v>0.75700000000000001</c:v>
                </c:pt>
                <c:pt idx="84">
                  <c:v>0.75700000000000001</c:v>
                </c:pt>
                <c:pt idx="85">
                  <c:v>0.77400000000000002</c:v>
                </c:pt>
                <c:pt idx="86">
                  <c:v>0.72</c:v>
                </c:pt>
                <c:pt idx="87">
                  <c:v>0.78400000000000003</c:v>
                </c:pt>
                <c:pt idx="88">
                  <c:v>0.72799999999999998</c:v>
                </c:pt>
                <c:pt idx="89">
                  <c:v>0.69499999999999995</c:v>
                </c:pt>
                <c:pt idx="90">
                  <c:v>0.68200000000000005</c:v>
                </c:pt>
                <c:pt idx="91">
                  <c:v>0.65200000000000002</c:v>
                </c:pt>
                <c:pt idx="92">
                  <c:v>0.65700000000000003</c:v>
                </c:pt>
                <c:pt idx="93">
                  <c:v>0.62</c:v>
                </c:pt>
                <c:pt idx="94">
                  <c:v>0.61699999999999999</c:v>
                </c:pt>
                <c:pt idx="95">
                  <c:v>0.59899999999999998</c:v>
                </c:pt>
                <c:pt idx="96">
                  <c:v>0.59399999999999997</c:v>
                </c:pt>
                <c:pt idx="97">
                  <c:v>0.63400000000000001</c:v>
                </c:pt>
              </c:numCache>
            </c:numRef>
          </c:val>
          <c:smooth val="0"/>
        </c:ser>
        <c:dLbls>
          <c:showLegendKey val="0"/>
          <c:showVal val="0"/>
          <c:showCatName val="0"/>
          <c:showSerName val="0"/>
          <c:showPercent val="0"/>
          <c:showBubbleSize val="0"/>
        </c:dLbls>
        <c:marker val="1"/>
        <c:smooth val="0"/>
        <c:axId val="55165696"/>
        <c:axId val="55167232"/>
      </c:lineChart>
      <c:dateAx>
        <c:axId val="55165696"/>
        <c:scaling>
          <c:orientation val="minMax"/>
        </c:scaling>
        <c:delete val="0"/>
        <c:axPos val="b"/>
        <c:numFmt formatCode="[$-409]mmm\-yyyy;@" sourceLinked="0"/>
        <c:majorTickMark val="out"/>
        <c:minorTickMark val="none"/>
        <c:tickLblPos val="low"/>
        <c:crossAx val="55167232"/>
        <c:crosses val="autoZero"/>
        <c:auto val="1"/>
        <c:lblOffset val="100"/>
        <c:baseTimeUnit val="days"/>
        <c:majorUnit val="4"/>
        <c:majorTimeUnit val="months"/>
      </c:dateAx>
      <c:valAx>
        <c:axId val="55167232"/>
        <c:scaling>
          <c:orientation val="minMax"/>
        </c:scaling>
        <c:delete val="0"/>
        <c:axPos val="l"/>
        <c:majorGridlines/>
        <c:numFmt formatCode="General" sourceLinked="1"/>
        <c:majorTickMark val="out"/>
        <c:minorTickMark val="none"/>
        <c:tickLblPos val="nextTo"/>
        <c:crossAx val="5516569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Topix</a:t>
            </a:r>
            <a:r>
              <a:rPr lang="en-US" dirty="0" smtClean="0"/>
              <a:t> Equity Index</a:t>
            </a:r>
            <a:endParaRPr lang="en-US" dirty="0"/>
          </a:p>
        </c:rich>
      </c:tx>
      <c:layout/>
      <c:overlay val="0"/>
    </c:title>
    <c:autoTitleDeleted val="0"/>
    <c:plotArea>
      <c:layout/>
      <c:lineChart>
        <c:grouping val="standard"/>
        <c:varyColors val="0"/>
        <c:ser>
          <c:idx val="0"/>
          <c:order val="0"/>
          <c:tx>
            <c:strRef>
              <c:f>Sheet1!$B$1</c:f>
              <c:strCache>
                <c:ptCount val="1"/>
                <c:pt idx="0">
                  <c:v>Topix</c:v>
                </c:pt>
              </c:strCache>
            </c:strRef>
          </c:tx>
          <c:marker>
            <c:symbol val="none"/>
          </c:marker>
          <c:cat>
            <c:numRef>
              <c:f>Sheet1!$A$2:$A$488</c:f>
              <c:numCache>
                <c:formatCode>m/d/yyyy</c:formatCode>
                <c:ptCount val="487"/>
                <c:pt idx="0">
                  <c:v>40910</c:v>
                </c:pt>
                <c:pt idx="1">
                  <c:v>40911</c:v>
                </c:pt>
                <c:pt idx="2">
                  <c:v>40912</c:v>
                </c:pt>
                <c:pt idx="3">
                  <c:v>40913</c:v>
                </c:pt>
                <c:pt idx="4">
                  <c:v>40914</c:v>
                </c:pt>
                <c:pt idx="5">
                  <c:v>40917</c:v>
                </c:pt>
                <c:pt idx="6">
                  <c:v>40918</c:v>
                </c:pt>
                <c:pt idx="7">
                  <c:v>40919</c:v>
                </c:pt>
                <c:pt idx="8">
                  <c:v>40920</c:v>
                </c:pt>
                <c:pt idx="9">
                  <c:v>40921</c:v>
                </c:pt>
                <c:pt idx="10">
                  <c:v>40924</c:v>
                </c:pt>
                <c:pt idx="11">
                  <c:v>40925</c:v>
                </c:pt>
                <c:pt idx="12">
                  <c:v>40926</c:v>
                </c:pt>
                <c:pt idx="13">
                  <c:v>40927</c:v>
                </c:pt>
                <c:pt idx="14">
                  <c:v>40928</c:v>
                </c:pt>
                <c:pt idx="15">
                  <c:v>40931</c:v>
                </c:pt>
                <c:pt idx="16">
                  <c:v>40932</c:v>
                </c:pt>
                <c:pt idx="17">
                  <c:v>40933</c:v>
                </c:pt>
                <c:pt idx="18">
                  <c:v>40934</c:v>
                </c:pt>
                <c:pt idx="19">
                  <c:v>40935</c:v>
                </c:pt>
                <c:pt idx="20">
                  <c:v>40938</c:v>
                </c:pt>
                <c:pt idx="21">
                  <c:v>40939</c:v>
                </c:pt>
                <c:pt idx="22">
                  <c:v>40940</c:v>
                </c:pt>
                <c:pt idx="23">
                  <c:v>40941</c:v>
                </c:pt>
                <c:pt idx="24">
                  <c:v>40942</c:v>
                </c:pt>
                <c:pt idx="25">
                  <c:v>40945</c:v>
                </c:pt>
                <c:pt idx="26">
                  <c:v>40946</c:v>
                </c:pt>
                <c:pt idx="27">
                  <c:v>40947</c:v>
                </c:pt>
                <c:pt idx="28">
                  <c:v>40948</c:v>
                </c:pt>
                <c:pt idx="29">
                  <c:v>40949</c:v>
                </c:pt>
                <c:pt idx="30">
                  <c:v>40952</c:v>
                </c:pt>
                <c:pt idx="31">
                  <c:v>40953</c:v>
                </c:pt>
                <c:pt idx="32">
                  <c:v>40954</c:v>
                </c:pt>
                <c:pt idx="33">
                  <c:v>40955</c:v>
                </c:pt>
                <c:pt idx="34">
                  <c:v>40956</c:v>
                </c:pt>
                <c:pt idx="35">
                  <c:v>40959</c:v>
                </c:pt>
                <c:pt idx="36">
                  <c:v>40960</c:v>
                </c:pt>
                <c:pt idx="37">
                  <c:v>40961</c:v>
                </c:pt>
                <c:pt idx="38">
                  <c:v>40962</c:v>
                </c:pt>
                <c:pt idx="39">
                  <c:v>40963</c:v>
                </c:pt>
                <c:pt idx="40">
                  <c:v>40966</c:v>
                </c:pt>
                <c:pt idx="41">
                  <c:v>40967</c:v>
                </c:pt>
                <c:pt idx="42">
                  <c:v>40968</c:v>
                </c:pt>
                <c:pt idx="43">
                  <c:v>40969</c:v>
                </c:pt>
                <c:pt idx="44">
                  <c:v>40970</c:v>
                </c:pt>
                <c:pt idx="45">
                  <c:v>40973</c:v>
                </c:pt>
                <c:pt idx="46">
                  <c:v>40974</c:v>
                </c:pt>
                <c:pt idx="47">
                  <c:v>40975</c:v>
                </c:pt>
                <c:pt idx="48">
                  <c:v>40976</c:v>
                </c:pt>
                <c:pt idx="49">
                  <c:v>40977</c:v>
                </c:pt>
                <c:pt idx="50">
                  <c:v>40980</c:v>
                </c:pt>
                <c:pt idx="51">
                  <c:v>40981</c:v>
                </c:pt>
                <c:pt idx="52">
                  <c:v>40982</c:v>
                </c:pt>
                <c:pt idx="53">
                  <c:v>40983</c:v>
                </c:pt>
                <c:pt idx="54">
                  <c:v>40984</c:v>
                </c:pt>
                <c:pt idx="55">
                  <c:v>40987</c:v>
                </c:pt>
                <c:pt idx="56">
                  <c:v>40988</c:v>
                </c:pt>
                <c:pt idx="57">
                  <c:v>40989</c:v>
                </c:pt>
                <c:pt idx="58">
                  <c:v>40990</c:v>
                </c:pt>
                <c:pt idx="59">
                  <c:v>40991</c:v>
                </c:pt>
                <c:pt idx="60">
                  <c:v>40994</c:v>
                </c:pt>
                <c:pt idx="61">
                  <c:v>40995</c:v>
                </c:pt>
                <c:pt idx="62">
                  <c:v>40996</c:v>
                </c:pt>
                <c:pt idx="63">
                  <c:v>40997</c:v>
                </c:pt>
                <c:pt idx="64">
                  <c:v>40998</c:v>
                </c:pt>
                <c:pt idx="65">
                  <c:v>41001</c:v>
                </c:pt>
                <c:pt idx="66">
                  <c:v>41002</c:v>
                </c:pt>
                <c:pt idx="67">
                  <c:v>41003</c:v>
                </c:pt>
                <c:pt idx="68">
                  <c:v>41004</c:v>
                </c:pt>
                <c:pt idx="69">
                  <c:v>41005</c:v>
                </c:pt>
                <c:pt idx="70">
                  <c:v>41008</c:v>
                </c:pt>
                <c:pt idx="71">
                  <c:v>41009</c:v>
                </c:pt>
                <c:pt idx="72">
                  <c:v>41010</c:v>
                </c:pt>
                <c:pt idx="73">
                  <c:v>41011</c:v>
                </c:pt>
                <c:pt idx="74">
                  <c:v>41012</c:v>
                </c:pt>
                <c:pt idx="75">
                  <c:v>41015</c:v>
                </c:pt>
                <c:pt idx="76">
                  <c:v>41016</c:v>
                </c:pt>
                <c:pt idx="77">
                  <c:v>41017</c:v>
                </c:pt>
                <c:pt idx="78">
                  <c:v>41018</c:v>
                </c:pt>
                <c:pt idx="79">
                  <c:v>41019</c:v>
                </c:pt>
                <c:pt idx="80">
                  <c:v>41022</c:v>
                </c:pt>
                <c:pt idx="81">
                  <c:v>41023</c:v>
                </c:pt>
                <c:pt idx="82">
                  <c:v>41024</c:v>
                </c:pt>
                <c:pt idx="83">
                  <c:v>41025</c:v>
                </c:pt>
                <c:pt idx="84">
                  <c:v>41026</c:v>
                </c:pt>
                <c:pt idx="85">
                  <c:v>41029</c:v>
                </c:pt>
                <c:pt idx="86">
                  <c:v>41030</c:v>
                </c:pt>
                <c:pt idx="87">
                  <c:v>41031</c:v>
                </c:pt>
                <c:pt idx="88">
                  <c:v>41032</c:v>
                </c:pt>
                <c:pt idx="89">
                  <c:v>41033</c:v>
                </c:pt>
                <c:pt idx="90">
                  <c:v>41036</c:v>
                </c:pt>
                <c:pt idx="91">
                  <c:v>41037</c:v>
                </c:pt>
                <c:pt idx="92">
                  <c:v>41038</c:v>
                </c:pt>
                <c:pt idx="93">
                  <c:v>41039</c:v>
                </c:pt>
                <c:pt idx="94">
                  <c:v>41040</c:v>
                </c:pt>
                <c:pt idx="95">
                  <c:v>41043</c:v>
                </c:pt>
                <c:pt idx="96">
                  <c:v>41044</c:v>
                </c:pt>
                <c:pt idx="97">
                  <c:v>41045</c:v>
                </c:pt>
                <c:pt idx="98">
                  <c:v>41046</c:v>
                </c:pt>
                <c:pt idx="99">
                  <c:v>41047</c:v>
                </c:pt>
                <c:pt idx="100">
                  <c:v>41050</c:v>
                </c:pt>
                <c:pt idx="101">
                  <c:v>41051</c:v>
                </c:pt>
                <c:pt idx="102">
                  <c:v>41052</c:v>
                </c:pt>
                <c:pt idx="103">
                  <c:v>41053</c:v>
                </c:pt>
                <c:pt idx="104">
                  <c:v>41054</c:v>
                </c:pt>
                <c:pt idx="105">
                  <c:v>41057</c:v>
                </c:pt>
                <c:pt idx="106">
                  <c:v>41058</c:v>
                </c:pt>
                <c:pt idx="107">
                  <c:v>41059</c:v>
                </c:pt>
                <c:pt idx="108">
                  <c:v>41060</c:v>
                </c:pt>
                <c:pt idx="109">
                  <c:v>41061</c:v>
                </c:pt>
                <c:pt idx="110">
                  <c:v>41064</c:v>
                </c:pt>
                <c:pt idx="111">
                  <c:v>41065</c:v>
                </c:pt>
                <c:pt idx="112">
                  <c:v>41066</c:v>
                </c:pt>
                <c:pt idx="113">
                  <c:v>41067</c:v>
                </c:pt>
                <c:pt idx="114">
                  <c:v>41068</c:v>
                </c:pt>
                <c:pt idx="115">
                  <c:v>41071</c:v>
                </c:pt>
                <c:pt idx="116">
                  <c:v>41072</c:v>
                </c:pt>
                <c:pt idx="117">
                  <c:v>41073</c:v>
                </c:pt>
                <c:pt idx="118">
                  <c:v>41074</c:v>
                </c:pt>
                <c:pt idx="119">
                  <c:v>41075</c:v>
                </c:pt>
                <c:pt idx="120">
                  <c:v>41078</c:v>
                </c:pt>
                <c:pt idx="121">
                  <c:v>41079</c:v>
                </c:pt>
                <c:pt idx="122">
                  <c:v>41080</c:v>
                </c:pt>
                <c:pt idx="123">
                  <c:v>41081</c:v>
                </c:pt>
                <c:pt idx="124">
                  <c:v>41082</c:v>
                </c:pt>
                <c:pt idx="125">
                  <c:v>41085</c:v>
                </c:pt>
                <c:pt idx="126">
                  <c:v>41086</c:v>
                </c:pt>
                <c:pt idx="127">
                  <c:v>41087</c:v>
                </c:pt>
                <c:pt idx="128">
                  <c:v>41088</c:v>
                </c:pt>
                <c:pt idx="129">
                  <c:v>41089</c:v>
                </c:pt>
                <c:pt idx="130">
                  <c:v>41092</c:v>
                </c:pt>
                <c:pt idx="131">
                  <c:v>41093</c:v>
                </c:pt>
                <c:pt idx="132">
                  <c:v>41094</c:v>
                </c:pt>
                <c:pt idx="133">
                  <c:v>41095</c:v>
                </c:pt>
                <c:pt idx="134">
                  <c:v>41096</c:v>
                </c:pt>
                <c:pt idx="135">
                  <c:v>41099</c:v>
                </c:pt>
                <c:pt idx="136">
                  <c:v>41100</c:v>
                </c:pt>
                <c:pt idx="137">
                  <c:v>41101</c:v>
                </c:pt>
                <c:pt idx="138">
                  <c:v>41102</c:v>
                </c:pt>
                <c:pt idx="139">
                  <c:v>41103</c:v>
                </c:pt>
                <c:pt idx="140">
                  <c:v>41106</c:v>
                </c:pt>
                <c:pt idx="141">
                  <c:v>41107</c:v>
                </c:pt>
                <c:pt idx="142">
                  <c:v>41108</c:v>
                </c:pt>
                <c:pt idx="143">
                  <c:v>41109</c:v>
                </c:pt>
                <c:pt idx="144">
                  <c:v>41110</c:v>
                </c:pt>
                <c:pt idx="145">
                  <c:v>41113</c:v>
                </c:pt>
                <c:pt idx="146">
                  <c:v>41114</c:v>
                </c:pt>
                <c:pt idx="147">
                  <c:v>41115</c:v>
                </c:pt>
                <c:pt idx="148">
                  <c:v>41116</c:v>
                </c:pt>
                <c:pt idx="149">
                  <c:v>41117</c:v>
                </c:pt>
                <c:pt idx="150">
                  <c:v>41120</c:v>
                </c:pt>
                <c:pt idx="151">
                  <c:v>41121</c:v>
                </c:pt>
                <c:pt idx="152">
                  <c:v>41122</c:v>
                </c:pt>
                <c:pt idx="153">
                  <c:v>41123</c:v>
                </c:pt>
                <c:pt idx="154">
                  <c:v>41124</c:v>
                </c:pt>
                <c:pt idx="155">
                  <c:v>41127</c:v>
                </c:pt>
                <c:pt idx="156">
                  <c:v>41128</c:v>
                </c:pt>
                <c:pt idx="157">
                  <c:v>41129</c:v>
                </c:pt>
                <c:pt idx="158">
                  <c:v>41130</c:v>
                </c:pt>
                <c:pt idx="159">
                  <c:v>41131</c:v>
                </c:pt>
                <c:pt idx="160">
                  <c:v>41134</c:v>
                </c:pt>
                <c:pt idx="161">
                  <c:v>41135</c:v>
                </c:pt>
                <c:pt idx="162">
                  <c:v>41136</c:v>
                </c:pt>
                <c:pt idx="163">
                  <c:v>41137</c:v>
                </c:pt>
                <c:pt idx="164">
                  <c:v>41138</c:v>
                </c:pt>
                <c:pt idx="165">
                  <c:v>41141</c:v>
                </c:pt>
                <c:pt idx="166">
                  <c:v>41142</c:v>
                </c:pt>
                <c:pt idx="167">
                  <c:v>41143</c:v>
                </c:pt>
                <c:pt idx="168">
                  <c:v>41144</c:v>
                </c:pt>
                <c:pt idx="169">
                  <c:v>41145</c:v>
                </c:pt>
                <c:pt idx="170">
                  <c:v>41148</c:v>
                </c:pt>
                <c:pt idx="171">
                  <c:v>41149</c:v>
                </c:pt>
                <c:pt idx="172">
                  <c:v>41150</c:v>
                </c:pt>
                <c:pt idx="173">
                  <c:v>41151</c:v>
                </c:pt>
                <c:pt idx="174">
                  <c:v>41152</c:v>
                </c:pt>
                <c:pt idx="175">
                  <c:v>41155</c:v>
                </c:pt>
                <c:pt idx="176">
                  <c:v>41156</c:v>
                </c:pt>
                <c:pt idx="177">
                  <c:v>41157</c:v>
                </c:pt>
                <c:pt idx="178">
                  <c:v>41158</c:v>
                </c:pt>
                <c:pt idx="179">
                  <c:v>41159</c:v>
                </c:pt>
                <c:pt idx="180">
                  <c:v>41162</c:v>
                </c:pt>
                <c:pt idx="181">
                  <c:v>41163</c:v>
                </c:pt>
                <c:pt idx="182">
                  <c:v>41164</c:v>
                </c:pt>
                <c:pt idx="183">
                  <c:v>41165</c:v>
                </c:pt>
                <c:pt idx="184">
                  <c:v>41166</c:v>
                </c:pt>
                <c:pt idx="185">
                  <c:v>41169</c:v>
                </c:pt>
                <c:pt idx="186">
                  <c:v>41170</c:v>
                </c:pt>
                <c:pt idx="187">
                  <c:v>41171</c:v>
                </c:pt>
                <c:pt idx="188">
                  <c:v>41172</c:v>
                </c:pt>
                <c:pt idx="189">
                  <c:v>41173</c:v>
                </c:pt>
                <c:pt idx="190">
                  <c:v>41176</c:v>
                </c:pt>
                <c:pt idx="191">
                  <c:v>41177</c:v>
                </c:pt>
                <c:pt idx="192">
                  <c:v>41178</c:v>
                </c:pt>
                <c:pt idx="193">
                  <c:v>41179</c:v>
                </c:pt>
                <c:pt idx="194">
                  <c:v>41180</c:v>
                </c:pt>
                <c:pt idx="195">
                  <c:v>41183</c:v>
                </c:pt>
                <c:pt idx="196">
                  <c:v>41184</c:v>
                </c:pt>
                <c:pt idx="197">
                  <c:v>41185</c:v>
                </c:pt>
                <c:pt idx="198">
                  <c:v>41186</c:v>
                </c:pt>
                <c:pt idx="199">
                  <c:v>41187</c:v>
                </c:pt>
                <c:pt idx="200">
                  <c:v>41190</c:v>
                </c:pt>
                <c:pt idx="201">
                  <c:v>41191</c:v>
                </c:pt>
                <c:pt idx="202">
                  <c:v>41192</c:v>
                </c:pt>
                <c:pt idx="203">
                  <c:v>41193</c:v>
                </c:pt>
                <c:pt idx="204">
                  <c:v>41194</c:v>
                </c:pt>
                <c:pt idx="205">
                  <c:v>41197</c:v>
                </c:pt>
                <c:pt idx="206">
                  <c:v>41198</c:v>
                </c:pt>
                <c:pt idx="207">
                  <c:v>41199</c:v>
                </c:pt>
                <c:pt idx="208">
                  <c:v>41200</c:v>
                </c:pt>
                <c:pt idx="209">
                  <c:v>41201</c:v>
                </c:pt>
                <c:pt idx="210">
                  <c:v>41204</c:v>
                </c:pt>
                <c:pt idx="211">
                  <c:v>41205</c:v>
                </c:pt>
                <c:pt idx="212">
                  <c:v>41206</c:v>
                </c:pt>
                <c:pt idx="213">
                  <c:v>41207</c:v>
                </c:pt>
                <c:pt idx="214">
                  <c:v>41208</c:v>
                </c:pt>
                <c:pt idx="215">
                  <c:v>41211</c:v>
                </c:pt>
                <c:pt idx="216">
                  <c:v>41212</c:v>
                </c:pt>
                <c:pt idx="217">
                  <c:v>41213</c:v>
                </c:pt>
                <c:pt idx="218">
                  <c:v>41214</c:v>
                </c:pt>
                <c:pt idx="219">
                  <c:v>41215</c:v>
                </c:pt>
                <c:pt idx="220">
                  <c:v>41218</c:v>
                </c:pt>
                <c:pt idx="221">
                  <c:v>41219</c:v>
                </c:pt>
                <c:pt idx="222">
                  <c:v>41220</c:v>
                </c:pt>
                <c:pt idx="223">
                  <c:v>41221</c:v>
                </c:pt>
                <c:pt idx="224">
                  <c:v>41222</c:v>
                </c:pt>
                <c:pt idx="225">
                  <c:v>41225</c:v>
                </c:pt>
                <c:pt idx="226">
                  <c:v>41226</c:v>
                </c:pt>
                <c:pt idx="227">
                  <c:v>41227</c:v>
                </c:pt>
                <c:pt idx="228">
                  <c:v>41228</c:v>
                </c:pt>
                <c:pt idx="229">
                  <c:v>41229</c:v>
                </c:pt>
                <c:pt idx="230">
                  <c:v>41232</c:v>
                </c:pt>
                <c:pt idx="231">
                  <c:v>41233</c:v>
                </c:pt>
                <c:pt idx="232">
                  <c:v>41234</c:v>
                </c:pt>
                <c:pt idx="233">
                  <c:v>41235</c:v>
                </c:pt>
                <c:pt idx="234">
                  <c:v>41236</c:v>
                </c:pt>
                <c:pt idx="235">
                  <c:v>41239</c:v>
                </c:pt>
                <c:pt idx="236">
                  <c:v>41240</c:v>
                </c:pt>
                <c:pt idx="237">
                  <c:v>41241</c:v>
                </c:pt>
                <c:pt idx="238">
                  <c:v>41242</c:v>
                </c:pt>
                <c:pt idx="239">
                  <c:v>41243</c:v>
                </c:pt>
                <c:pt idx="240">
                  <c:v>41246</c:v>
                </c:pt>
                <c:pt idx="241">
                  <c:v>41247</c:v>
                </c:pt>
                <c:pt idx="242">
                  <c:v>41248</c:v>
                </c:pt>
                <c:pt idx="243">
                  <c:v>41249</c:v>
                </c:pt>
                <c:pt idx="244">
                  <c:v>41250</c:v>
                </c:pt>
                <c:pt idx="245">
                  <c:v>41253</c:v>
                </c:pt>
                <c:pt idx="246">
                  <c:v>41254</c:v>
                </c:pt>
                <c:pt idx="247">
                  <c:v>41255</c:v>
                </c:pt>
                <c:pt idx="248">
                  <c:v>41256</c:v>
                </c:pt>
                <c:pt idx="249">
                  <c:v>41257</c:v>
                </c:pt>
                <c:pt idx="250">
                  <c:v>41260</c:v>
                </c:pt>
                <c:pt idx="251">
                  <c:v>41261</c:v>
                </c:pt>
                <c:pt idx="252">
                  <c:v>41262</c:v>
                </c:pt>
                <c:pt idx="253">
                  <c:v>41263</c:v>
                </c:pt>
                <c:pt idx="254">
                  <c:v>41264</c:v>
                </c:pt>
                <c:pt idx="255">
                  <c:v>41267</c:v>
                </c:pt>
                <c:pt idx="256">
                  <c:v>41268</c:v>
                </c:pt>
                <c:pt idx="257">
                  <c:v>41269</c:v>
                </c:pt>
                <c:pt idx="258">
                  <c:v>41270</c:v>
                </c:pt>
                <c:pt idx="259">
                  <c:v>41271</c:v>
                </c:pt>
                <c:pt idx="260">
                  <c:v>41274</c:v>
                </c:pt>
                <c:pt idx="261">
                  <c:v>41275</c:v>
                </c:pt>
                <c:pt idx="262">
                  <c:v>41276</c:v>
                </c:pt>
                <c:pt idx="263">
                  <c:v>41277</c:v>
                </c:pt>
                <c:pt idx="264">
                  <c:v>41278</c:v>
                </c:pt>
                <c:pt idx="265">
                  <c:v>41281</c:v>
                </c:pt>
                <c:pt idx="266">
                  <c:v>41282</c:v>
                </c:pt>
                <c:pt idx="267">
                  <c:v>41283</c:v>
                </c:pt>
                <c:pt idx="268">
                  <c:v>41284</c:v>
                </c:pt>
                <c:pt idx="269">
                  <c:v>41285</c:v>
                </c:pt>
                <c:pt idx="270">
                  <c:v>41288</c:v>
                </c:pt>
                <c:pt idx="271">
                  <c:v>41289</c:v>
                </c:pt>
                <c:pt idx="272">
                  <c:v>41290</c:v>
                </c:pt>
                <c:pt idx="273">
                  <c:v>41291</c:v>
                </c:pt>
                <c:pt idx="274">
                  <c:v>41292</c:v>
                </c:pt>
                <c:pt idx="275">
                  <c:v>41295</c:v>
                </c:pt>
                <c:pt idx="276">
                  <c:v>41296</c:v>
                </c:pt>
                <c:pt idx="277">
                  <c:v>41297</c:v>
                </c:pt>
                <c:pt idx="278">
                  <c:v>41298</c:v>
                </c:pt>
                <c:pt idx="279">
                  <c:v>41299</c:v>
                </c:pt>
                <c:pt idx="280">
                  <c:v>41302</c:v>
                </c:pt>
                <c:pt idx="281">
                  <c:v>41303</c:v>
                </c:pt>
                <c:pt idx="282">
                  <c:v>41304</c:v>
                </c:pt>
                <c:pt idx="283">
                  <c:v>41305</c:v>
                </c:pt>
                <c:pt idx="284">
                  <c:v>41306</c:v>
                </c:pt>
                <c:pt idx="285">
                  <c:v>41309</c:v>
                </c:pt>
                <c:pt idx="286">
                  <c:v>41310</c:v>
                </c:pt>
                <c:pt idx="287">
                  <c:v>41311</c:v>
                </c:pt>
                <c:pt idx="288">
                  <c:v>41312</c:v>
                </c:pt>
                <c:pt idx="289">
                  <c:v>41313</c:v>
                </c:pt>
                <c:pt idx="290">
                  <c:v>41316</c:v>
                </c:pt>
                <c:pt idx="291">
                  <c:v>41317</c:v>
                </c:pt>
                <c:pt idx="292">
                  <c:v>41318</c:v>
                </c:pt>
                <c:pt idx="293">
                  <c:v>41319</c:v>
                </c:pt>
                <c:pt idx="294">
                  <c:v>41320</c:v>
                </c:pt>
                <c:pt idx="295">
                  <c:v>41323</c:v>
                </c:pt>
                <c:pt idx="296">
                  <c:v>41324</c:v>
                </c:pt>
                <c:pt idx="297">
                  <c:v>41325</c:v>
                </c:pt>
                <c:pt idx="298">
                  <c:v>41326</c:v>
                </c:pt>
                <c:pt idx="299">
                  <c:v>41327</c:v>
                </c:pt>
                <c:pt idx="300">
                  <c:v>41330</c:v>
                </c:pt>
                <c:pt idx="301">
                  <c:v>41331</c:v>
                </c:pt>
                <c:pt idx="302">
                  <c:v>41332</c:v>
                </c:pt>
                <c:pt idx="303">
                  <c:v>41333</c:v>
                </c:pt>
                <c:pt idx="304">
                  <c:v>41334</c:v>
                </c:pt>
                <c:pt idx="305">
                  <c:v>41337</c:v>
                </c:pt>
                <c:pt idx="306">
                  <c:v>41338</c:v>
                </c:pt>
                <c:pt idx="307">
                  <c:v>41339</c:v>
                </c:pt>
                <c:pt idx="308">
                  <c:v>41340</c:v>
                </c:pt>
                <c:pt idx="309">
                  <c:v>41341</c:v>
                </c:pt>
                <c:pt idx="310">
                  <c:v>41344</c:v>
                </c:pt>
                <c:pt idx="311">
                  <c:v>41345</c:v>
                </c:pt>
                <c:pt idx="312">
                  <c:v>41346</c:v>
                </c:pt>
                <c:pt idx="313">
                  <c:v>41347</c:v>
                </c:pt>
                <c:pt idx="314">
                  <c:v>41348</c:v>
                </c:pt>
                <c:pt idx="315">
                  <c:v>41351</c:v>
                </c:pt>
                <c:pt idx="316">
                  <c:v>41352</c:v>
                </c:pt>
                <c:pt idx="317">
                  <c:v>41353</c:v>
                </c:pt>
                <c:pt idx="318">
                  <c:v>41354</c:v>
                </c:pt>
                <c:pt idx="319">
                  <c:v>41355</c:v>
                </c:pt>
                <c:pt idx="320">
                  <c:v>41358</c:v>
                </c:pt>
                <c:pt idx="321">
                  <c:v>41359</c:v>
                </c:pt>
                <c:pt idx="322">
                  <c:v>41360</c:v>
                </c:pt>
                <c:pt idx="323">
                  <c:v>41361</c:v>
                </c:pt>
                <c:pt idx="324">
                  <c:v>41362</c:v>
                </c:pt>
                <c:pt idx="325">
                  <c:v>41365</c:v>
                </c:pt>
                <c:pt idx="326">
                  <c:v>41366</c:v>
                </c:pt>
                <c:pt idx="327">
                  <c:v>41367</c:v>
                </c:pt>
                <c:pt idx="328">
                  <c:v>41368</c:v>
                </c:pt>
                <c:pt idx="329">
                  <c:v>41369</c:v>
                </c:pt>
                <c:pt idx="330">
                  <c:v>41372</c:v>
                </c:pt>
                <c:pt idx="331">
                  <c:v>41373</c:v>
                </c:pt>
                <c:pt idx="332">
                  <c:v>41374</c:v>
                </c:pt>
                <c:pt idx="333">
                  <c:v>41375</c:v>
                </c:pt>
                <c:pt idx="334">
                  <c:v>41376</c:v>
                </c:pt>
                <c:pt idx="335">
                  <c:v>41379</c:v>
                </c:pt>
                <c:pt idx="336">
                  <c:v>41380</c:v>
                </c:pt>
                <c:pt idx="337">
                  <c:v>41381</c:v>
                </c:pt>
                <c:pt idx="338">
                  <c:v>41382</c:v>
                </c:pt>
                <c:pt idx="339">
                  <c:v>41383</c:v>
                </c:pt>
                <c:pt idx="340">
                  <c:v>41386</c:v>
                </c:pt>
                <c:pt idx="341">
                  <c:v>41387</c:v>
                </c:pt>
                <c:pt idx="342">
                  <c:v>41388</c:v>
                </c:pt>
                <c:pt idx="343">
                  <c:v>41389</c:v>
                </c:pt>
                <c:pt idx="344">
                  <c:v>41390</c:v>
                </c:pt>
                <c:pt idx="345">
                  <c:v>41393</c:v>
                </c:pt>
                <c:pt idx="346">
                  <c:v>41394</c:v>
                </c:pt>
                <c:pt idx="347">
                  <c:v>41395</c:v>
                </c:pt>
                <c:pt idx="348">
                  <c:v>41396</c:v>
                </c:pt>
                <c:pt idx="349">
                  <c:v>41397</c:v>
                </c:pt>
                <c:pt idx="350">
                  <c:v>41400</c:v>
                </c:pt>
                <c:pt idx="351">
                  <c:v>41401</c:v>
                </c:pt>
                <c:pt idx="352">
                  <c:v>41402</c:v>
                </c:pt>
                <c:pt idx="353">
                  <c:v>41403</c:v>
                </c:pt>
                <c:pt idx="354">
                  <c:v>41404</c:v>
                </c:pt>
                <c:pt idx="355">
                  <c:v>41407</c:v>
                </c:pt>
                <c:pt idx="356">
                  <c:v>41408</c:v>
                </c:pt>
                <c:pt idx="357">
                  <c:v>41409</c:v>
                </c:pt>
                <c:pt idx="358">
                  <c:v>41410</c:v>
                </c:pt>
                <c:pt idx="359">
                  <c:v>41411</c:v>
                </c:pt>
                <c:pt idx="360">
                  <c:v>41414</c:v>
                </c:pt>
                <c:pt idx="361">
                  <c:v>41415</c:v>
                </c:pt>
                <c:pt idx="362">
                  <c:v>41416</c:v>
                </c:pt>
                <c:pt idx="363">
                  <c:v>41417</c:v>
                </c:pt>
                <c:pt idx="364">
                  <c:v>41418</c:v>
                </c:pt>
                <c:pt idx="365">
                  <c:v>41421</c:v>
                </c:pt>
                <c:pt idx="366">
                  <c:v>41422</c:v>
                </c:pt>
                <c:pt idx="367">
                  <c:v>41423</c:v>
                </c:pt>
                <c:pt idx="368">
                  <c:v>41424</c:v>
                </c:pt>
                <c:pt idx="369">
                  <c:v>41425</c:v>
                </c:pt>
                <c:pt idx="370">
                  <c:v>41428</c:v>
                </c:pt>
                <c:pt idx="371">
                  <c:v>41429</c:v>
                </c:pt>
                <c:pt idx="372">
                  <c:v>41430</c:v>
                </c:pt>
                <c:pt idx="373">
                  <c:v>41431</c:v>
                </c:pt>
                <c:pt idx="374">
                  <c:v>41432</c:v>
                </c:pt>
                <c:pt idx="375">
                  <c:v>41435</c:v>
                </c:pt>
                <c:pt idx="376">
                  <c:v>41436</c:v>
                </c:pt>
                <c:pt idx="377">
                  <c:v>41437</c:v>
                </c:pt>
                <c:pt idx="378">
                  <c:v>41438</c:v>
                </c:pt>
                <c:pt idx="379">
                  <c:v>41439</c:v>
                </c:pt>
                <c:pt idx="380">
                  <c:v>41442</c:v>
                </c:pt>
                <c:pt idx="381">
                  <c:v>41443</c:v>
                </c:pt>
                <c:pt idx="382">
                  <c:v>41444</c:v>
                </c:pt>
                <c:pt idx="383">
                  <c:v>41445</c:v>
                </c:pt>
                <c:pt idx="384">
                  <c:v>41446</c:v>
                </c:pt>
                <c:pt idx="385">
                  <c:v>41449</c:v>
                </c:pt>
                <c:pt idx="386">
                  <c:v>41450</c:v>
                </c:pt>
                <c:pt idx="387">
                  <c:v>41451</c:v>
                </c:pt>
                <c:pt idx="388">
                  <c:v>41452</c:v>
                </c:pt>
                <c:pt idx="389">
                  <c:v>41453</c:v>
                </c:pt>
                <c:pt idx="390">
                  <c:v>41456</c:v>
                </c:pt>
                <c:pt idx="391">
                  <c:v>41457</c:v>
                </c:pt>
                <c:pt idx="392">
                  <c:v>41458</c:v>
                </c:pt>
                <c:pt idx="393">
                  <c:v>41459</c:v>
                </c:pt>
                <c:pt idx="394">
                  <c:v>41460</c:v>
                </c:pt>
                <c:pt idx="395">
                  <c:v>41463</c:v>
                </c:pt>
                <c:pt idx="396">
                  <c:v>41464</c:v>
                </c:pt>
                <c:pt idx="397">
                  <c:v>41465</c:v>
                </c:pt>
                <c:pt idx="398">
                  <c:v>41466</c:v>
                </c:pt>
                <c:pt idx="399">
                  <c:v>41467</c:v>
                </c:pt>
                <c:pt idx="400">
                  <c:v>41471</c:v>
                </c:pt>
                <c:pt idx="401">
                  <c:v>41472</c:v>
                </c:pt>
                <c:pt idx="402">
                  <c:v>41473</c:v>
                </c:pt>
                <c:pt idx="403">
                  <c:v>41474</c:v>
                </c:pt>
                <c:pt idx="404">
                  <c:v>41477</c:v>
                </c:pt>
                <c:pt idx="405">
                  <c:v>41478</c:v>
                </c:pt>
                <c:pt idx="406">
                  <c:v>41479</c:v>
                </c:pt>
                <c:pt idx="407">
                  <c:v>41480</c:v>
                </c:pt>
                <c:pt idx="408">
                  <c:v>41481</c:v>
                </c:pt>
                <c:pt idx="409">
                  <c:v>41484</c:v>
                </c:pt>
                <c:pt idx="410">
                  <c:v>41485</c:v>
                </c:pt>
                <c:pt idx="411">
                  <c:v>41486</c:v>
                </c:pt>
                <c:pt idx="412">
                  <c:v>41487</c:v>
                </c:pt>
                <c:pt idx="413">
                  <c:v>41488</c:v>
                </c:pt>
                <c:pt idx="414">
                  <c:v>41491</c:v>
                </c:pt>
                <c:pt idx="415">
                  <c:v>41492</c:v>
                </c:pt>
                <c:pt idx="416">
                  <c:v>41493</c:v>
                </c:pt>
                <c:pt idx="417">
                  <c:v>41494</c:v>
                </c:pt>
                <c:pt idx="418">
                  <c:v>41495</c:v>
                </c:pt>
                <c:pt idx="419">
                  <c:v>41498</c:v>
                </c:pt>
                <c:pt idx="420">
                  <c:v>41499</c:v>
                </c:pt>
                <c:pt idx="421">
                  <c:v>41500</c:v>
                </c:pt>
                <c:pt idx="422">
                  <c:v>41501</c:v>
                </c:pt>
                <c:pt idx="423">
                  <c:v>41502</c:v>
                </c:pt>
                <c:pt idx="424">
                  <c:v>41505</c:v>
                </c:pt>
                <c:pt idx="425">
                  <c:v>41506</c:v>
                </c:pt>
                <c:pt idx="426">
                  <c:v>41507</c:v>
                </c:pt>
                <c:pt idx="427">
                  <c:v>41508</c:v>
                </c:pt>
                <c:pt idx="428">
                  <c:v>41509</c:v>
                </c:pt>
                <c:pt idx="429">
                  <c:v>41512</c:v>
                </c:pt>
                <c:pt idx="430">
                  <c:v>41513</c:v>
                </c:pt>
                <c:pt idx="431">
                  <c:v>41514</c:v>
                </c:pt>
                <c:pt idx="432">
                  <c:v>41515</c:v>
                </c:pt>
                <c:pt idx="433">
                  <c:v>41516</c:v>
                </c:pt>
                <c:pt idx="434">
                  <c:v>41519</c:v>
                </c:pt>
                <c:pt idx="435">
                  <c:v>41520</c:v>
                </c:pt>
                <c:pt idx="436">
                  <c:v>41521</c:v>
                </c:pt>
                <c:pt idx="437">
                  <c:v>41522</c:v>
                </c:pt>
                <c:pt idx="438">
                  <c:v>41523</c:v>
                </c:pt>
                <c:pt idx="439">
                  <c:v>41526</c:v>
                </c:pt>
                <c:pt idx="440">
                  <c:v>41527</c:v>
                </c:pt>
                <c:pt idx="441">
                  <c:v>41528</c:v>
                </c:pt>
                <c:pt idx="442">
                  <c:v>41529</c:v>
                </c:pt>
                <c:pt idx="443">
                  <c:v>41530</c:v>
                </c:pt>
                <c:pt idx="444">
                  <c:v>41534</c:v>
                </c:pt>
                <c:pt idx="445">
                  <c:v>41535</c:v>
                </c:pt>
                <c:pt idx="446">
                  <c:v>41536</c:v>
                </c:pt>
                <c:pt idx="447">
                  <c:v>41537</c:v>
                </c:pt>
                <c:pt idx="448">
                  <c:v>41541</c:v>
                </c:pt>
                <c:pt idx="449">
                  <c:v>41542</c:v>
                </c:pt>
                <c:pt idx="450">
                  <c:v>41543</c:v>
                </c:pt>
                <c:pt idx="451">
                  <c:v>41544</c:v>
                </c:pt>
                <c:pt idx="452">
                  <c:v>41547</c:v>
                </c:pt>
                <c:pt idx="453">
                  <c:v>41548</c:v>
                </c:pt>
                <c:pt idx="454">
                  <c:v>41549</c:v>
                </c:pt>
                <c:pt idx="455">
                  <c:v>41550</c:v>
                </c:pt>
                <c:pt idx="456">
                  <c:v>41551</c:v>
                </c:pt>
                <c:pt idx="457">
                  <c:v>41554</c:v>
                </c:pt>
                <c:pt idx="458">
                  <c:v>41555</c:v>
                </c:pt>
                <c:pt idx="459">
                  <c:v>41556</c:v>
                </c:pt>
                <c:pt idx="460">
                  <c:v>41557</c:v>
                </c:pt>
                <c:pt idx="461">
                  <c:v>41558</c:v>
                </c:pt>
                <c:pt idx="462">
                  <c:v>41562</c:v>
                </c:pt>
                <c:pt idx="463">
                  <c:v>41563</c:v>
                </c:pt>
                <c:pt idx="464">
                  <c:v>41564</c:v>
                </c:pt>
                <c:pt idx="465">
                  <c:v>41565</c:v>
                </c:pt>
                <c:pt idx="466">
                  <c:v>41568</c:v>
                </c:pt>
                <c:pt idx="467">
                  <c:v>41569</c:v>
                </c:pt>
                <c:pt idx="468">
                  <c:v>41570</c:v>
                </c:pt>
                <c:pt idx="469">
                  <c:v>41571</c:v>
                </c:pt>
                <c:pt idx="470">
                  <c:v>41572</c:v>
                </c:pt>
                <c:pt idx="471">
                  <c:v>41575</c:v>
                </c:pt>
                <c:pt idx="472">
                  <c:v>41576</c:v>
                </c:pt>
                <c:pt idx="473">
                  <c:v>41577</c:v>
                </c:pt>
                <c:pt idx="474">
                  <c:v>41578</c:v>
                </c:pt>
                <c:pt idx="475">
                  <c:v>41579</c:v>
                </c:pt>
                <c:pt idx="476">
                  <c:v>41583</c:v>
                </c:pt>
                <c:pt idx="477">
                  <c:v>41584</c:v>
                </c:pt>
                <c:pt idx="478">
                  <c:v>41585</c:v>
                </c:pt>
                <c:pt idx="479">
                  <c:v>41586</c:v>
                </c:pt>
                <c:pt idx="480">
                  <c:v>41589</c:v>
                </c:pt>
                <c:pt idx="481">
                  <c:v>41590</c:v>
                </c:pt>
                <c:pt idx="482">
                  <c:v>41591</c:v>
                </c:pt>
                <c:pt idx="483">
                  <c:v>41592</c:v>
                </c:pt>
                <c:pt idx="484">
                  <c:v>41593</c:v>
                </c:pt>
                <c:pt idx="485">
                  <c:v>41596</c:v>
                </c:pt>
                <c:pt idx="486">
                  <c:v>41597</c:v>
                </c:pt>
              </c:numCache>
            </c:numRef>
          </c:cat>
          <c:val>
            <c:numRef>
              <c:f>Sheet1!$B$2:$B$488</c:f>
              <c:numCache>
                <c:formatCode>General</c:formatCode>
                <c:ptCount val="487"/>
                <c:pt idx="0">
                  <c:v>728.61</c:v>
                </c:pt>
                <c:pt idx="1">
                  <c:v>728.61</c:v>
                </c:pt>
                <c:pt idx="2">
                  <c:v>742.99</c:v>
                </c:pt>
                <c:pt idx="3">
                  <c:v>736.28</c:v>
                </c:pt>
                <c:pt idx="4">
                  <c:v>729.6</c:v>
                </c:pt>
                <c:pt idx="5">
                  <c:v>729.6</c:v>
                </c:pt>
                <c:pt idx="6">
                  <c:v>731.93000000000006</c:v>
                </c:pt>
                <c:pt idx="7">
                  <c:v>733.47</c:v>
                </c:pt>
                <c:pt idx="8">
                  <c:v>727.15</c:v>
                </c:pt>
                <c:pt idx="9">
                  <c:v>734.6</c:v>
                </c:pt>
                <c:pt idx="10">
                  <c:v>725.24</c:v>
                </c:pt>
                <c:pt idx="11">
                  <c:v>731.53</c:v>
                </c:pt>
                <c:pt idx="12">
                  <c:v>734.98</c:v>
                </c:pt>
                <c:pt idx="13">
                  <c:v>740.68000000000006</c:v>
                </c:pt>
                <c:pt idx="14">
                  <c:v>755.47</c:v>
                </c:pt>
                <c:pt idx="15">
                  <c:v>756.79</c:v>
                </c:pt>
                <c:pt idx="16">
                  <c:v>757.4</c:v>
                </c:pt>
                <c:pt idx="17">
                  <c:v>767.4</c:v>
                </c:pt>
                <c:pt idx="18">
                  <c:v>764.61</c:v>
                </c:pt>
                <c:pt idx="19">
                  <c:v>761.13</c:v>
                </c:pt>
                <c:pt idx="20">
                  <c:v>757.01</c:v>
                </c:pt>
                <c:pt idx="21">
                  <c:v>755.27</c:v>
                </c:pt>
                <c:pt idx="22">
                  <c:v>757.96</c:v>
                </c:pt>
                <c:pt idx="23">
                  <c:v>762.45</c:v>
                </c:pt>
                <c:pt idx="24">
                  <c:v>760.69</c:v>
                </c:pt>
                <c:pt idx="25">
                  <c:v>769.85</c:v>
                </c:pt>
                <c:pt idx="26">
                  <c:v>772.77</c:v>
                </c:pt>
                <c:pt idx="27">
                  <c:v>782.34</c:v>
                </c:pt>
                <c:pt idx="28">
                  <c:v>784.49</c:v>
                </c:pt>
                <c:pt idx="29">
                  <c:v>779.07</c:v>
                </c:pt>
                <c:pt idx="30">
                  <c:v>781.68000000000006</c:v>
                </c:pt>
                <c:pt idx="31">
                  <c:v>786.80000000000007</c:v>
                </c:pt>
                <c:pt idx="32">
                  <c:v>802.96</c:v>
                </c:pt>
                <c:pt idx="33">
                  <c:v>800.25</c:v>
                </c:pt>
                <c:pt idx="34">
                  <c:v>810.45</c:v>
                </c:pt>
                <c:pt idx="35">
                  <c:v>819.03</c:v>
                </c:pt>
                <c:pt idx="36">
                  <c:v>816.29</c:v>
                </c:pt>
                <c:pt idx="37">
                  <c:v>825.4</c:v>
                </c:pt>
                <c:pt idx="38">
                  <c:v>829.35</c:v>
                </c:pt>
                <c:pt idx="39">
                  <c:v>834.29</c:v>
                </c:pt>
                <c:pt idx="40">
                  <c:v>835.25</c:v>
                </c:pt>
                <c:pt idx="41">
                  <c:v>838.48</c:v>
                </c:pt>
                <c:pt idx="42">
                  <c:v>835.96</c:v>
                </c:pt>
                <c:pt idx="43">
                  <c:v>831.54</c:v>
                </c:pt>
                <c:pt idx="44">
                  <c:v>837.82</c:v>
                </c:pt>
                <c:pt idx="45">
                  <c:v>832.86</c:v>
                </c:pt>
                <c:pt idx="46">
                  <c:v>827.35</c:v>
                </c:pt>
                <c:pt idx="47">
                  <c:v>822.71</c:v>
                </c:pt>
                <c:pt idx="48">
                  <c:v>836.16</c:v>
                </c:pt>
                <c:pt idx="49">
                  <c:v>848.71</c:v>
                </c:pt>
                <c:pt idx="50">
                  <c:v>845.28</c:v>
                </c:pt>
                <c:pt idx="51">
                  <c:v>845.33</c:v>
                </c:pt>
                <c:pt idx="52">
                  <c:v>857.11</c:v>
                </c:pt>
                <c:pt idx="53">
                  <c:v>863.61</c:v>
                </c:pt>
                <c:pt idx="54">
                  <c:v>866.73</c:v>
                </c:pt>
                <c:pt idx="55">
                  <c:v>868.35</c:v>
                </c:pt>
                <c:pt idx="56">
                  <c:v>868.35</c:v>
                </c:pt>
                <c:pt idx="57">
                  <c:v>858.78</c:v>
                </c:pt>
                <c:pt idx="58">
                  <c:v>862.07</c:v>
                </c:pt>
                <c:pt idx="59">
                  <c:v>852.53</c:v>
                </c:pt>
                <c:pt idx="60">
                  <c:v>851.82</c:v>
                </c:pt>
                <c:pt idx="61">
                  <c:v>872.42000000000007</c:v>
                </c:pt>
                <c:pt idx="62">
                  <c:v>864.43000000000006</c:v>
                </c:pt>
                <c:pt idx="63">
                  <c:v>857.74</c:v>
                </c:pt>
                <c:pt idx="64">
                  <c:v>854.35</c:v>
                </c:pt>
                <c:pt idx="65">
                  <c:v>856.05000000000007</c:v>
                </c:pt>
                <c:pt idx="66">
                  <c:v>851.02</c:v>
                </c:pt>
                <c:pt idx="67">
                  <c:v>835.36</c:v>
                </c:pt>
                <c:pt idx="68">
                  <c:v>832.57</c:v>
                </c:pt>
                <c:pt idx="69">
                  <c:v>825.71</c:v>
                </c:pt>
                <c:pt idx="70">
                  <c:v>813.69</c:v>
                </c:pt>
                <c:pt idx="71">
                  <c:v>813.43000000000006</c:v>
                </c:pt>
                <c:pt idx="72">
                  <c:v>805.84</c:v>
                </c:pt>
                <c:pt idx="73">
                  <c:v>809.88</c:v>
                </c:pt>
                <c:pt idx="74">
                  <c:v>815.48</c:v>
                </c:pt>
                <c:pt idx="75">
                  <c:v>803.83</c:v>
                </c:pt>
                <c:pt idx="76">
                  <c:v>803.09</c:v>
                </c:pt>
                <c:pt idx="77">
                  <c:v>819.27</c:v>
                </c:pt>
                <c:pt idx="78">
                  <c:v>814.13</c:v>
                </c:pt>
                <c:pt idx="79">
                  <c:v>811.94</c:v>
                </c:pt>
                <c:pt idx="80">
                  <c:v>809.54</c:v>
                </c:pt>
                <c:pt idx="81">
                  <c:v>803.94</c:v>
                </c:pt>
                <c:pt idx="82">
                  <c:v>809.49</c:v>
                </c:pt>
                <c:pt idx="83">
                  <c:v>810.1</c:v>
                </c:pt>
                <c:pt idx="84">
                  <c:v>804.27</c:v>
                </c:pt>
                <c:pt idx="85">
                  <c:v>804.27</c:v>
                </c:pt>
                <c:pt idx="86">
                  <c:v>789.49</c:v>
                </c:pt>
                <c:pt idx="87">
                  <c:v>792.87</c:v>
                </c:pt>
                <c:pt idx="88">
                  <c:v>792.87</c:v>
                </c:pt>
                <c:pt idx="89">
                  <c:v>792.87</c:v>
                </c:pt>
                <c:pt idx="90">
                  <c:v>772.06000000000006</c:v>
                </c:pt>
                <c:pt idx="91">
                  <c:v>776.57</c:v>
                </c:pt>
                <c:pt idx="92">
                  <c:v>765.83</c:v>
                </c:pt>
                <c:pt idx="93">
                  <c:v>765.42000000000007</c:v>
                </c:pt>
                <c:pt idx="94">
                  <c:v>758.38</c:v>
                </c:pt>
                <c:pt idx="95">
                  <c:v>756.68000000000006</c:v>
                </c:pt>
                <c:pt idx="96">
                  <c:v>747.4</c:v>
                </c:pt>
                <c:pt idx="97">
                  <c:v>738.88</c:v>
                </c:pt>
                <c:pt idx="98">
                  <c:v>747.16</c:v>
                </c:pt>
                <c:pt idx="99">
                  <c:v>725.54</c:v>
                </c:pt>
                <c:pt idx="100">
                  <c:v>725.15</c:v>
                </c:pt>
                <c:pt idx="101">
                  <c:v>733.33</c:v>
                </c:pt>
                <c:pt idx="102">
                  <c:v>721.57</c:v>
                </c:pt>
                <c:pt idx="103">
                  <c:v>722.25</c:v>
                </c:pt>
                <c:pt idx="104">
                  <c:v>722.11</c:v>
                </c:pt>
                <c:pt idx="105">
                  <c:v>721.11</c:v>
                </c:pt>
                <c:pt idx="106">
                  <c:v>727.03</c:v>
                </c:pt>
                <c:pt idx="107">
                  <c:v>723.62</c:v>
                </c:pt>
                <c:pt idx="108">
                  <c:v>719.49</c:v>
                </c:pt>
                <c:pt idx="109">
                  <c:v>708.93000000000006</c:v>
                </c:pt>
                <c:pt idx="110">
                  <c:v>695.51</c:v>
                </c:pt>
                <c:pt idx="111">
                  <c:v>708.24</c:v>
                </c:pt>
                <c:pt idx="112">
                  <c:v>718.56000000000006</c:v>
                </c:pt>
                <c:pt idx="113">
                  <c:v>730.75</c:v>
                </c:pt>
                <c:pt idx="114">
                  <c:v>717.74</c:v>
                </c:pt>
                <c:pt idx="115">
                  <c:v>730.07</c:v>
                </c:pt>
                <c:pt idx="116">
                  <c:v>724.37</c:v>
                </c:pt>
                <c:pt idx="117">
                  <c:v>726.44</c:v>
                </c:pt>
                <c:pt idx="118">
                  <c:v>725.66</c:v>
                </c:pt>
                <c:pt idx="119">
                  <c:v>726.57</c:v>
                </c:pt>
                <c:pt idx="120">
                  <c:v>738.81000000000006</c:v>
                </c:pt>
                <c:pt idx="121">
                  <c:v>734.69</c:v>
                </c:pt>
                <c:pt idx="122">
                  <c:v>747.34</c:v>
                </c:pt>
                <c:pt idx="123">
                  <c:v>753.96</c:v>
                </c:pt>
                <c:pt idx="124">
                  <c:v>750.92</c:v>
                </c:pt>
                <c:pt idx="125">
                  <c:v>745.22</c:v>
                </c:pt>
                <c:pt idx="126">
                  <c:v>738.89</c:v>
                </c:pt>
                <c:pt idx="127">
                  <c:v>745.48</c:v>
                </c:pt>
                <c:pt idx="128">
                  <c:v>758.81000000000006</c:v>
                </c:pt>
                <c:pt idx="129">
                  <c:v>770.08</c:v>
                </c:pt>
                <c:pt idx="130">
                  <c:v>769.34</c:v>
                </c:pt>
                <c:pt idx="131">
                  <c:v>777.11</c:v>
                </c:pt>
                <c:pt idx="132">
                  <c:v>778.7</c:v>
                </c:pt>
                <c:pt idx="133">
                  <c:v>776.37</c:v>
                </c:pt>
                <c:pt idx="134">
                  <c:v>771.83</c:v>
                </c:pt>
                <c:pt idx="135">
                  <c:v>763.93000000000006</c:v>
                </c:pt>
                <c:pt idx="136">
                  <c:v>758.6</c:v>
                </c:pt>
                <c:pt idx="137">
                  <c:v>757.29</c:v>
                </c:pt>
                <c:pt idx="138">
                  <c:v>747.49</c:v>
                </c:pt>
                <c:pt idx="139">
                  <c:v>746.34</c:v>
                </c:pt>
                <c:pt idx="140">
                  <c:v>746.34</c:v>
                </c:pt>
                <c:pt idx="141">
                  <c:v>743.38</c:v>
                </c:pt>
                <c:pt idx="142">
                  <c:v>740.46</c:v>
                </c:pt>
                <c:pt idx="143">
                  <c:v>747.13</c:v>
                </c:pt>
                <c:pt idx="144">
                  <c:v>733.82</c:v>
                </c:pt>
                <c:pt idx="145">
                  <c:v>720.62</c:v>
                </c:pt>
                <c:pt idx="146">
                  <c:v>717.67</c:v>
                </c:pt>
                <c:pt idx="147">
                  <c:v>706.46</c:v>
                </c:pt>
                <c:pt idx="148">
                  <c:v>714.91</c:v>
                </c:pt>
                <c:pt idx="149">
                  <c:v>726.44</c:v>
                </c:pt>
                <c:pt idx="150">
                  <c:v>731.74</c:v>
                </c:pt>
                <c:pt idx="151">
                  <c:v>736.31000000000006</c:v>
                </c:pt>
                <c:pt idx="152">
                  <c:v>729.78</c:v>
                </c:pt>
                <c:pt idx="153">
                  <c:v>732.98</c:v>
                </c:pt>
                <c:pt idx="154">
                  <c:v>723.94</c:v>
                </c:pt>
                <c:pt idx="155">
                  <c:v>735.73</c:v>
                </c:pt>
                <c:pt idx="156">
                  <c:v>743.7</c:v>
                </c:pt>
                <c:pt idx="157">
                  <c:v>745.64</c:v>
                </c:pt>
                <c:pt idx="158">
                  <c:v>751.84</c:v>
                </c:pt>
                <c:pt idx="159">
                  <c:v>746.79</c:v>
                </c:pt>
                <c:pt idx="160">
                  <c:v>746.95</c:v>
                </c:pt>
                <c:pt idx="161">
                  <c:v>749.53</c:v>
                </c:pt>
                <c:pt idx="162">
                  <c:v>747.32</c:v>
                </c:pt>
                <c:pt idx="163">
                  <c:v>759.12</c:v>
                </c:pt>
                <c:pt idx="164">
                  <c:v>765.81000000000006</c:v>
                </c:pt>
                <c:pt idx="165">
                  <c:v>764.66</c:v>
                </c:pt>
                <c:pt idx="166">
                  <c:v>765.26</c:v>
                </c:pt>
                <c:pt idx="167">
                  <c:v>762.73</c:v>
                </c:pt>
                <c:pt idx="168">
                  <c:v>764.59</c:v>
                </c:pt>
                <c:pt idx="169">
                  <c:v>757.23</c:v>
                </c:pt>
                <c:pt idx="170">
                  <c:v>755.37</c:v>
                </c:pt>
                <c:pt idx="171">
                  <c:v>746.30000000000007</c:v>
                </c:pt>
                <c:pt idx="172">
                  <c:v>750.03</c:v>
                </c:pt>
                <c:pt idx="173">
                  <c:v>743.79</c:v>
                </c:pt>
                <c:pt idx="174">
                  <c:v>731.64</c:v>
                </c:pt>
                <c:pt idx="175">
                  <c:v>728.63</c:v>
                </c:pt>
                <c:pt idx="176">
                  <c:v>726.69</c:v>
                </c:pt>
                <c:pt idx="177">
                  <c:v>718.09</c:v>
                </c:pt>
                <c:pt idx="178">
                  <c:v>719</c:v>
                </c:pt>
                <c:pt idx="179">
                  <c:v>735.17</c:v>
                </c:pt>
                <c:pt idx="180">
                  <c:v>737.34</c:v>
                </c:pt>
                <c:pt idx="181">
                  <c:v>732.26</c:v>
                </c:pt>
                <c:pt idx="182">
                  <c:v>741.82</c:v>
                </c:pt>
                <c:pt idx="183">
                  <c:v>744.23</c:v>
                </c:pt>
                <c:pt idx="184">
                  <c:v>756.88</c:v>
                </c:pt>
                <c:pt idx="185">
                  <c:v>756.88</c:v>
                </c:pt>
                <c:pt idx="186">
                  <c:v>758.36</c:v>
                </c:pt>
                <c:pt idx="187">
                  <c:v>764.80000000000007</c:v>
                </c:pt>
                <c:pt idx="188">
                  <c:v>753.81000000000006</c:v>
                </c:pt>
                <c:pt idx="189">
                  <c:v>756.38</c:v>
                </c:pt>
                <c:pt idx="190">
                  <c:v>753.68000000000006</c:v>
                </c:pt>
                <c:pt idx="191">
                  <c:v>757.66</c:v>
                </c:pt>
                <c:pt idx="192">
                  <c:v>742.54</c:v>
                </c:pt>
                <c:pt idx="193">
                  <c:v>745.59</c:v>
                </c:pt>
                <c:pt idx="194">
                  <c:v>737.42</c:v>
                </c:pt>
                <c:pt idx="195">
                  <c:v>732.35</c:v>
                </c:pt>
                <c:pt idx="196">
                  <c:v>731.19</c:v>
                </c:pt>
                <c:pt idx="197">
                  <c:v>727.39</c:v>
                </c:pt>
                <c:pt idx="198">
                  <c:v>735.38</c:v>
                </c:pt>
                <c:pt idx="199">
                  <c:v>737.13</c:v>
                </c:pt>
                <c:pt idx="200">
                  <c:v>737.13</c:v>
                </c:pt>
                <c:pt idx="201">
                  <c:v>727.68000000000006</c:v>
                </c:pt>
                <c:pt idx="202">
                  <c:v>716.84</c:v>
                </c:pt>
                <c:pt idx="203">
                  <c:v>713.95</c:v>
                </c:pt>
                <c:pt idx="204">
                  <c:v>718.32</c:v>
                </c:pt>
                <c:pt idx="205">
                  <c:v>722.99</c:v>
                </c:pt>
                <c:pt idx="206">
                  <c:v>732.4</c:v>
                </c:pt>
                <c:pt idx="207">
                  <c:v>739.79</c:v>
                </c:pt>
                <c:pt idx="208">
                  <c:v>752.30000000000007</c:v>
                </c:pt>
                <c:pt idx="209">
                  <c:v>754.39</c:v>
                </c:pt>
                <c:pt idx="210">
                  <c:v>753.72</c:v>
                </c:pt>
                <c:pt idx="211">
                  <c:v>749.37</c:v>
                </c:pt>
                <c:pt idx="212">
                  <c:v>743.27</c:v>
                </c:pt>
                <c:pt idx="213">
                  <c:v>751.42</c:v>
                </c:pt>
                <c:pt idx="214">
                  <c:v>741.23</c:v>
                </c:pt>
                <c:pt idx="215">
                  <c:v>740.30000000000007</c:v>
                </c:pt>
                <c:pt idx="216">
                  <c:v>733.46</c:v>
                </c:pt>
                <c:pt idx="217">
                  <c:v>742.33</c:v>
                </c:pt>
                <c:pt idx="218">
                  <c:v>743.32</c:v>
                </c:pt>
                <c:pt idx="219">
                  <c:v>752.09</c:v>
                </c:pt>
                <c:pt idx="220">
                  <c:v>747.95</c:v>
                </c:pt>
                <c:pt idx="221">
                  <c:v>744.88</c:v>
                </c:pt>
                <c:pt idx="222">
                  <c:v>745.71</c:v>
                </c:pt>
                <c:pt idx="223">
                  <c:v>735.35</c:v>
                </c:pt>
                <c:pt idx="224">
                  <c:v>730.74</c:v>
                </c:pt>
                <c:pt idx="225">
                  <c:v>722.58</c:v>
                </c:pt>
                <c:pt idx="226">
                  <c:v>722.56000000000006</c:v>
                </c:pt>
                <c:pt idx="227">
                  <c:v>722.41</c:v>
                </c:pt>
                <c:pt idx="228">
                  <c:v>737.51</c:v>
                </c:pt>
                <c:pt idx="229">
                  <c:v>751.34</c:v>
                </c:pt>
                <c:pt idx="230">
                  <c:v>762.16</c:v>
                </c:pt>
                <c:pt idx="231">
                  <c:v>762.04</c:v>
                </c:pt>
                <c:pt idx="232">
                  <c:v>767.01</c:v>
                </c:pt>
                <c:pt idx="233">
                  <c:v>776.43000000000006</c:v>
                </c:pt>
                <c:pt idx="234">
                  <c:v>776.43000000000006</c:v>
                </c:pt>
                <c:pt idx="235">
                  <c:v>779.5</c:v>
                </c:pt>
                <c:pt idx="236">
                  <c:v>781.6</c:v>
                </c:pt>
                <c:pt idx="237">
                  <c:v>771.39</c:v>
                </c:pt>
                <c:pt idx="238">
                  <c:v>779.44</c:v>
                </c:pt>
                <c:pt idx="239">
                  <c:v>781.46</c:v>
                </c:pt>
                <c:pt idx="240">
                  <c:v>781.73</c:v>
                </c:pt>
                <c:pt idx="241">
                  <c:v>781.97</c:v>
                </c:pt>
                <c:pt idx="242">
                  <c:v>781.86</c:v>
                </c:pt>
                <c:pt idx="243">
                  <c:v>788.74</c:v>
                </c:pt>
                <c:pt idx="244">
                  <c:v>790.24</c:v>
                </c:pt>
                <c:pt idx="245">
                  <c:v>788.48</c:v>
                </c:pt>
                <c:pt idx="246">
                  <c:v>786.07</c:v>
                </c:pt>
                <c:pt idx="247">
                  <c:v>791.29</c:v>
                </c:pt>
                <c:pt idx="248">
                  <c:v>799.21</c:v>
                </c:pt>
                <c:pt idx="249">
                  <c:v>801.04</c:v>
                </c:pt>
                <c:pt idx="250">
                  <c:v>807.84</c:v>
                </c:pt>
                <c:pt idx="251">
                  <c:v>816.85</c:v>
                </c:pt>
                <c:pt idx="252">
                  <c:v>839.34</c:v>
                </c:pt>
                <c:pt idx="253">
                  <c:v>838.61</c:v>
                </c:pt>
                <c:pt idx="254">
                  <c:v>832.72</c:v>
                </c:pt>
                <c:pt idx="255">
                  <c:v>832.72</c:v>
                </c:pt>
                <c:pt idx="256">
                  <c:v>838.01</c:v>
                </c:pt>
                <c:pt idx="257">
                  <c:v>847.71</c:v>
                </c:pt>
                <c:pt idx="258">
                  <c:v>854.09</c:v>
                </c:pt>
                <c:pt idx="259">
                  <c:v>859.80000000000007</c:v>
                </c:pt>
                <c:pt idx="260">
                  <c:v>859.80000000000007</c:v>
                </c:pt>
                <c:pt idx="261">
                  <c:v>859.80000000000007</c:v>
                </c:pt>
                <c:pt idx="262">
                  <c:v>859.80000000000007</c:v>
                </c:pt>
                <c:pt idx="263">
                  <c:v>859.80000000000007</c:v>
                </c:pt>
                <c:pt idx="264">
                  <c:v>888.51</c:v>
                </c:pt>
                <c:pt idx="265">
                  <c:v>881.06000000000006</c:v>
                </c:pt>
                <c:pt idx="266">
                  <c:v>871.88</c:v>
                </c:pt>
                <c:pt idx="267">
                  <c:v>879.05000000000007</c:v>
                </c:pt>
                <c:pt idx="268">
                  <c:v>889.02</c:v>
                </c:pt>
                <c:pt idx="269">
                  <c:v>898.69</c:v>
                </c:pt>
                <c:pt idx="270">
                  <c:v>898.69</c:v>
                </c:pt>
                <c:pt idx="271">
                  <c:v>906.22</c:v>
                </c:pt>
                <c:pt idx="272">
                  <c:v>888.11</c:v>
                </c:pt>
                <c:pt idx="273">
                  <c:v>890.46</c:v>
                </c:pt>
                <c:pt idx="274">
                  <c:v>911.44</c:v>
                </c:pt>
                <c:pt idx="275">
                  <c:v>905.16</c:v>
                </c:pt>
                <c:pt idx="276">
                  <c:v>901.15</c:v>
                </c:pt>
                <c:pt idx="277">
                  <c:v>887.79</c:v>
                </c:pt>
                <c:pt idx="278">
                  <c:v>897.62</c:v>
                </c:pt>
                <c:pt idx="279">
                  <c:v>917.09</c:v>
                </c:pt>
                <c:pt idx="280">
                  <c:v>913.78</c:v>
                </c:pt>
                <c:pt idx="281">
                  <c:v>920.76</c:v>
                </c:pt>
                <c:pt idx="282">
                  <c:v>934.67000000000007</c:v>
                </c:pt>
                <c:pt idx="283">
                  <c:v>940.25</c:v>
                </c:pt>
                <c:pt idx="284">
                  <c:v>942.65</c:v>
                </c:pt>
                <c:pt idx="285">
                  <c:v>955.75</c:v>
                </c:pt>
                <c:pt idx="286">
                  <c:v>939.7</c:v>
                </c:pt>
                <c:pt idx="287">
                  <c:v>968.82</c:v>
                </c:pt>
                <c:pt idx="288">
                  <c:v>969.18000000000006</c:v>
                </c:pt>
                <c:pt idx="289">
                  <c:v>957.35</c:v>
                </c:pt>
                <c:pt idx="290">
                  <c:v>957.35</c:v>
                </c:pt>
                <c:pt idx="291">
                  <c:v>968.5</c:v>
                </c:pt>
                <c:pt idx="292">
                  <c:v>957.02</c:v>
                </c:pt>
                <c:pt idx="293">
                  <c:v>954.88</c:v>
                </c:pt>
                <c:pt idx="294">
                  <c:v>942.41</c:v>
                </c:pt>
                <c:pt idx="295">
                  <c:v>962.69</c:v>
                </c:pt>
                <c:pt idx="296">
                  <c:v>963.61</c:v>
                </c:pt>
                <c:pt idx="297">
                  <c:v>973.7</c:v>
                </c:pt>
                <c:pt idx="298">
                  <c:v>962.86</c:v>
                </c:pt>
                <c:pt idx="299">
                  <c:v>963.48</c:v>
                </c:pt>
                <c:pt idx="300">
                  <c:v>980.7</c:v>
                </c:pt>
                <c:pt idx="301">
                  <c:v>966.77</c:v>
                </c:pt>
                <c:pt idx="302">
                  <c:v>953.72</c:v>
                </c:pt>
                <c:pt idx="303">
                  <c:v>975.66</c:v>
                </c:pt>
                <c:pt idx="304">
                  <c:v>984.33</c:v>
                </c:pt>
                <c:pt idx="305">
                  <c:v>992.25</c:v>
                </c:pt>
                <c:pt idx="306">
                  <c:v>988.62</c:v>
                </c:pt>
                <c:pt idx="307">
                  <c:v>1003.22</c:v>
                </c:pt>
                <c:pt idx="308">
                  <c:v>1004.35</c:v>
                </c:pt>
                <c:pt idx="309">
                  <c:v>1020.5</c:v>
                </c:pt>
                <c:pt idx="310">
                  <c:v>1039.98</c:v>
                </c:pt>
                <c:pt idx="311">
                  <c:v>1035.9000000000001</c:v>
                </c:pt>
                <c:pt idx="312">
                  <c:v>1031.42</c:v>
                </c:pt>
                <c:pt idx="313">
                  <c:v>1038.17</c:v>
                </c:pt>
                <c:pt idx="314">
                  <c:v>1051.6500000000001</c:v>
                </c:pt>
                <c:pt idx="315">
                  <c:v>1028.3399999999999</c:v>
                </c:pt>
                <c:pt idx="316">
                  <c:v>1045.8900000000001</c:v>
                </c:pt>
                <c:pt idx="317">
                  <c:v>1045.8900000000001</c:v>
                </c:pt>
                <c:pt idx="318">
                  <c:v>1058.0999999999999</c:v>
                </c:pt>
                <c:pt idx="319">
                  <c:v>1038.57</c:v>
                </c:pt>
                <c:pt idx="320">
                  <c:v>1047.29</c:v>
                </c:pt>
                <c:pt idx="321">
                  <c:v>1044.42</c:v>
                </c:pt>
                <c:pt idx="322">
                  <c:v>1046.47</c:v>
                </c:pt>
                <c:pt idx="323">
                  <c:v>1036.78</c:v>
                </c:pt>
                <c:pt idx="324">
                  <c:v>1034.71</c:v>
                </c:pt>
                <c:pt idx="325">
                  <c:v>1000.57</c:v>
                </c:pt>
                <c:pt idx="326">
                  <c:v>991.34</c:v>
                </c:pt>
                <c:pt idx="327">
                  <c:v>1010.4300000000001</c:v>
                </c:pt>
                <c:pt idx="328">
                  <c:v>1037.76</c:v>
                </c:pt>
                <c:pt idx="329">
                  <c:v>1066.24</c:v>
                </c:pt>
                <c:pt idx="330">
                  <c:v>1101.74</c:v>
                </c:pt>
                <c:pt idx="331">
                  <c:v>1102.04</c:v>
                </c:pt>
                <c:pt idx="332">
                  <c:v>1121.04</c:v>
                </c:pt>
                <c:pt idx="333">
                  <c:v>1147.29</c:v>
                </c:pt>
                <c:pt idx="334">
                  <c:v>1148.57</c:v>
                </c:pt>
                <c:pt idx="335">
                  <c:v>1133.99</c:v>
                </c:pt>
                <c:pt idx="336">
                  <c:v>1119.2</c:v>
                </c:pt>
                <c:pt idx="337">
                  <c:v>1136.01</c:v>
                </c:pt>
                <c:pt idx="338">
                  <c:v>1122.97</c:v>
                </c:pt>
                <c:pt idx="339">
                  <c:v>1126.67</c:v>
                </c:pt>
                <c:pt idx="340">
                  <c:v>1145.6000000000001</c:v>
                </c:pt>
                <c:pt idx="341">
                  <c:v>1143.78</c:v>
                </c:pt>
                <c:pt idx="342">
                  <c:v>1164.3500000000001</c:v>
                </c:pt>
                <c:pt idx="343">
                  <c:v>1172.78</c:v>
                </c:pt>
                <c:pt idx="344">
                  <c:v>1161.19</c:v>
                </c:pt>
                <c:pt idx="345">
                  <c:v>1161.19</c:v>
                </c:pt>
                <c:pt idx="346">
                  <c:v>1165.1300000000001</c:v>
                </c:pt>
                <c:pt idx="347">
                  <c:v>1158.3700000000001</c:v>
                </c:pt>
                <c:pt idx="348">
                  <c:v>1153.28</c:v>
                </c:pt>
                <c:pt idx="349">
                  <c:v>1153.28</c:v>
                </c:pt>
                <c:pt idx="350">
                  <c:v>1153.28</c:v>
                </c:pt>
                <c:pt idx="351">
                  <c:v>1188.57</c:v>
                </c:pt>
                <c:pt idx="352">
                  <c:v>1194.3399999999999</c:v>
                </c:pt>
                <c:pt idx="353">
                  <c:v>1181.83</c:v>
                </c:pt>
                <c:pt idx="354">
                  <c:v>1210.6000000000001</c:v>
                </c:pt>
                <c:pt idx="355">
                  <c:v>1232.2</c:v>
                </c:pt>
                <c:pt idx="356">
                  <c:v>1230.8</c:v>
                </c:pt>
                <c:pt idx="357">
                  <c:v>1252.8500000000001</c:v>
                </c:pt>
                <c:pt idx="358">
                  <c:v>1245.23</c:v>
                </c:pt>
                <c:pt idx="359">
                  <c:v>1253.24</c:v>
                </c:pt>
                <c:pt idx="360">
                  <c:v>1269.51</c:v>
                </c:pt>
                <c:pt idx="361">
                  <c:v>1270.3900000000001</c:v>
                </c:pt>
                <c:pt idx="362">
                  <c:v>1276.03</c:v>
                </c:pt>
                <c:pt idx="363">
                  <c:v>1188.3399999999999</c:v>
                </c:pt>
                <c:pt idx="364">
                  <c:v>1194.08</c:v>
                </c:pt>
                <c:pt idx="365">
                  <c:v>1154.07</c:v>
                </c:pt>
                <c:pt idx="366">
                  <c:v>1168.27</c:v>
                </c:pt>
                <c:pt idx="367">
                  <c:v>1178.8700000000001</c:v>
                </c:pt>
                <c:pt idx="368">
                  <c:v>1134.42</c:v>
                </c:pt>
                <c:pt idx="369">
                  <c:v>1135.78</c:v>
                </c:pt>
                <c:pt idx="370">
                  <c:v>1096.95</c:v>
                </c:pt>
                <c:pt idx="371">
                  <c:v>1125.47</c:v>
                </c:pt>
                <c:pt idx="372">
                  <c:v>1090.03</c:v>
                </c:pt>
                <c:pt idx="373">
                  <c:v>1070.77</c:v>
                </c:pt>
                <c:pt idx="374">
                  <c:v>1056.95</c:v>
                </c:pt>
                <c:pt idx="375">
                  <c:v>1111.97</c:v>
                </c:pt>
                <c:pt idx="376">
                  <c:v>1101.1500000000001</c:v>
                </c:pt>
                <c:pt idx="377">
                  <c:v>1096.54</c:v>
                </c:pt>
                <c:pt idx="378">
                  <c:v>1044.17</c:v>
                </c:pt>
                <c:pt idx="379">
                  <c:v>1056.45</c:v>
                </c:pt>
                <c:pt idx="380">
                  <c:v>1084.72</c:v>
                </c:pt>
                <c:pt idx="381">
                  <c:v>1086.4000000000001</c:v>
                </c:pt>
                <c:pt idx="382">
                  <c:v>1106.57</c:v>
                </c:pt>
                <c:pt idx="383">
                  <c:v>1091.81</c:v>
                </c:pt>
                <c:pt idx="384">
                  <c:v>1099.4000000000001</c:v>
                </c:pt>
                <c:pt idx="385">
                  <c:v>1089.6400000000001</c:v>
                </c:pt>
                <c:pt idx="386">
                  <c:v>1078.6600000000001</c:v>
                </c:pt>
                <c:pt idx="387">
                  <c:v>1069.28</c:v>
                </c:pt>
                <c:pt idx="388">
                  <c:v>1098.83</c:v>
                </c:pt>
                <c:pt idx="389">
                  <c:v>1133.8399999999999</c:v>
                </c:pt>
                <c:pt idx="390">
                  <c:v>1150.7</c:v>
                </c:pt>
                <c:pt idx="391">
                  <c:v>1171.8399999999999</c:v>
                </c:pt>
                <c:pt idx="392">
                  <c:v>1173.81</c:v>
                </c:pt>
                <c:pt idx="393">
                  <c:v>1170.71</c:v>
                </c:pt>
                <c:pt idx="394">
                  <c:v>1188.58</c:v>
                </c:pt>
                <c:pt idx="395">
                  <c:v>1172.58</c:v>
                </c:pt>
                <c:pt idx="396">
                  <c:v>1196.8900000000001</c:v>
                </c:pt>
                <c:pt idx="397">
                  <c:v>1195.2</c:v>
                </c:pt>
                <c:pt idx="398">
                  <c:v>1194.77</c:v>
                </c:pt>
                <c:pt idx="399">
                  <c:v>1201.99</c:v>
                </c:pt>
                <c:pt idx="400">
                  <c:v>1210.54</c:v>
                </c:pt>
                <c:pt idx="401">
                  <c:v>1213.24</c:v>
                </c:pt>
                <c:pt idx="402">
                  <c:v>1222.01</c:v>
                </c:pt>
                <c:pt idx="403">
                  <c:v>1211.98</c:v>
                </c:pt>
                <c:pt idx="404">
                  <c:v>1216.53</c:v>
                </c:pt>
                <c:pt idx="405">
                  <c:v>1222.72</c:v>
                </c:pt>
                <c:pt idx="406">
                  <c:v>1219.92</c:v>
                </c:pt>
                <c:pt idx="407">
                  <c:v>1202.32</c:v>
                </c:pt>
                <c:pt idx="408">
                  <c:v>1167.06</c:v>
                </c:pt>
                <c:pt idx="409">
                  <c:v>1128.45</c:v>
                </c:pt>
                <c:pt idx="410">
                  <c:v>1148.53</c:v>
                </c:pt>
                <c:pt idx="411">
                  <c:v>1131.7</c:v>
                </c:pt>
                <c:pt idx="412">
                  <c:v>1163.3900000000001</c:v>
                </c:pt>
                <c:pt idx="413">
                  <c:v>1196.17</c:v>
                </c:pt>
                <c:pt idx="414">
                  <c:v>1184.74</c:v>
                </c:pt>
                <c:pt idx="415">
                  <c:v>1193.6600000000001</c:v>
                </c:pt>
                <c:pt idx="416">
                  <c:v>1155.26</c:v>
                </c:pt>
                <c:pt idx="417">
                  <c:v>1139.5899999999999</c:v>
                </c:pt>
                <c:pt idx="418">
                  <c:v>1140.9100000000001</c:v>
                </c:pt>
                <c:pt idx="419">
                  <c:v>1134.6199999999999</c:v>
                </c:pt>
                <c:pt idx="420">
                  <c:v>1157.1500000000001</c:v>
                </c:pt>
                <c:pt idx="421">
                  <c:v>1171.3399999999999</c:v>
                </c:pt>
                <c:pt idx="422">
                  <c:v>1151.82</c:v>
                </c:pt>
                <c:pt idx="423">
                  <c:v>1142.6500000000001</c:v>
                </c:pt>
                <c:pt idx="424">
                  <c:v>1149.1300000000001</c:v>
                </c:pt>
                <c:pt idx="425">
                  <c:v>1125.27</c:v>
                </c:pt>
                <c:pt idx="426">
                  <c:v>1121.74</c:v>
                </c:pt>
                <c:pt idx="427">
                  <c:v>1119.56</c:v>
                </c:pt>
                <c:pt idx="428">
                  <c:v>1141.6300000000001</c:v>
                </c:pt>
                <c:pt idx="429">
                  <c:v>1140</c:v>
                </c:pt>
                <c:pt idx="430">
                  <c:v>1134.02</c:v>
                </c:pt>
                <c:pt idx="431">
                  <c:v>1114.03</c:v>
                </c:pt>
                <c:pt idx="432">
                  <c:v>1116.51</c:v>
                </c:pt>
                <c:pt idx="433">
                  <c:v>1106.05</c:v>
                </c:pt>
                <c:pt idx="434">
                  <c:v>1117.78</c:v>
                </c:pt>
                <c:pt idx="435">
                  <c:v>1149.18</c:v>
                </c:pt>
                <c:pt idx="436">
                  <c:v>1156.3</c:v>
                </c:pt>
                <c:pt idx="437">
                  <c:v>1157.8399999999999</c:v>
                </c:pt>
                <c:pt idx="438">
                  <c:v>1147.82</c:v>
                </c:pt>
                <c:pt idx="439">
                  <c:v>1173</c:v>
                </c:pt>
                <c:pt idx="440">
                  <c:v>1190.22</c:v>
                </c:pt>
                <c:pt idx="441">
                  <c:v>1189.25</c:v>
                </c:pt>
                <c:pt idx="442">
                  <c:v>1184.3599999999999</c:v>
                </c:pt>
                <c:pt idx="443">
                  <c:v>1185.28</c:v>
                </c:pt>
                <c:pt idx="444">
                  <c:v>1181.6400000000001</c:v>
                </c:pt>
                <c:pt idx="445">
                  <c:v>1193.07</c:v>
                </c:pt>
                <c:pt idx="446">
                  <c:v>1215.48</c:v>
                </c:pt>
                <c:pt idx="447">
                  <c:v>1218.98</c:v>
                </c:pt>
                <c:pt idx="448">
                  <c:v>1214.8699999999999</c:v>
                </c:pt>
                <c:pt idx="449">
                  <c:v>1211.1500000000001</c:v>
                </c:pt>
                <c:pt idx="450">
                  <c:v>1220.49</c:v>
                </c:pt>
                <c:pt idx="451">
                  <c:v>1217.52</c:v>
                </c:pt>
                <c:pt idx="452">
                  <c:v>1194.0999999999999</c:v>
                </c:pt>
                <c:pt idx="453">
                  <c:v>1193.44</c:v>
                </c:pt>
                <c:pt idx="454">
                  <c:v>1175.1600000000001</c:v>
                </c:pt>
                <c:pt idx="455">
                  <c:v>1173.99</c:v>
                </c:pt>
                <c:pt idx="456">
                  <c:v>1163.82</c:v>
                </c:pt>
                <c:pt idx="457">
                  <c:v>1147.58</c:v>
                </c:pt>
                <c:pt idx="458">
                  <c:v>1150.1300000000001</c:v>
                </c:pt>
                <c:pt idx="459">
                  <c:v>1166.9000000000001</c:v>
                </c:pt>
                <c:pt idx="460">
                  <c:v>1177.95</c:v>
                </c:pt>
                <c:pt idx="461">
                  <c:v>1197.17</c:v>
                </c:pt>
                <c:pt idx="462">
                  <c:v>1197.47</c:v>
                </c:pt>
                <c:pt idx="463">
                  <c:v>1196.78</c:v>
                </c:pt>
                <c:pt idx="464">
                  <c:v>1206.25</c:v>
                </c:pt>
                <c:pt idx="465">
                  <c:v>1205.52</c:v>
                </c:pt>
                <c:pt idx="466">
                  <c:v>1212.3599999999999</c:v>
                </c:pt>
                <c:pt idx="467">
                  <c:v>1214.44</c:v>
                </c:pt>
                <c:pt idx="468">
                  <c:v>1195.98</c:v>
                </c:pt>
                <c:pt idx="469">
                  <c:v>1203.3499999999999</c:v>
                </c:pt>
                <c:pt idx="470">
                  <c:v>1178.28</c:v>
                </c:pt>
                <c:pt idx="471">
                  <c:v>1198.3599999999999</c:v>
                </c:pt>
                <c:pt idx="472">
                  <c:v>1193.5</c:v>
                </c:pt>
                <c:pt idx="473">
                  <c:v>1204.5</c:v>
                </c:pt>
                <c:pt idx="474">
                  <c:v>1194.26</c:v>
                </c:pt>
                <c:pt idx="475">
                  <c:v>1183.03</c:v>
                </c:pt>
                <c:pt idx="476">
                  <c:v>1182.58</c:v>
                </c:pt>
                <c:pt idx="477">
                  <c:v>1192.1600000000001</c:v>
                </c:pt>
                <c:pt idx="478">
                  <c:v>1184.73</c:v>
                </c:pt>
                <c:pt idx="479">
                  <c:v>1176.42</c:v>
                </c:pt>
                <c:pt idx="480">
                  <c:v>1185.6500000000001</c:v>
                </c:pt>
                <c:pt idx="481">
                  <c:v>1205.4100000000001</c:v>
                </c:pt>
                <c:pt idx="482">
                  <c:v>1204.19</c:v>
                </c:pt>
                <c:pt idx="483">
                  <c:v>1218.55</c:v>
                </c:pt>
                <c:pt idx="484">
                  <c:v>1239.04</c:v>
                </c:pt>
                <c:pt idx="485">
                  <c:v>1241.67</c:v>
                </c:pt>
                <c:pt idx="486">
                  <c:v>1236.8599999999999</c:v>
                </c:pt>
              </c:numCache>
            </c:numRef>
          </c:val>
          <c:smooth val="0"/>
        </c:ser>
        <c:dLbls>
          <c:showLegendKey val="0"/>
          <c:showVal val="0"/>
          <c:showCatName val="0"/>
          <c:showSerName val="0"/>
          <c:showPercent val="0"/>
          <c:showBubbleSize val="0"/>
        </c:dLbls>
        <c:marker val="1"/>
        <c:smooth val="0"/>
        <c:axId val="54288384"/>
        <c:axId val="54289920"/>
      </c:lineChart>
      <c:dateAx>
        <c:axId val="54288384"/>
        <c:scaling>
          <c:orientation val="minMax"/>
        </c:scaling>
        <c:delete val="0"/>
        <c:axPos val="b"/>
        <c:numFmt formatCode="[$-409]mmm\-yyyy;@" sourceLinked="0"/>
        <c:majorTickMark val="out"/>
        <c:minorTickMark val="none"/>
        <c:tickLblPos val="low"/>
        <c:crossAx val="54289920"/>
        <c:crosses val="autoZero"/>
        <c:auto val="1"/>
        <c:lblOffset val="100"/>
        <c:baseTimeUnit val="days"/>
        <c:majorUnit val="4"/>
        <c:majorTimeUnit val="months"/>
      </c:dateAx>
      <c:valAx>
        <c:axId val="54289920"/>
        <c:scaling>
          <c:orientation val="minMax"/>
          <c:max val="1270"/>
          <c:min val="500"/>
        </c:scaling>
        <c:delete val="0"/>
        <c:axPos val="l"/>
        <c:majorGridlines/>
        <c:numFmt formatCode="General" sourceLinked="1"/>
        <c:majorTickMark val="out"/>
        <c:minorTickMark val="none"/>
        <c:tickLblPos val="nextTo"/>
        <c:crossAx val="54288384"/>
        <c:crosses val="autoZero"/>
        <c:crossBetween val="between"/>
        <c:majorUnit val="25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Current Account (percent of GDP, left)</c:v>
                </c:pt>
              </c:strCache>
            </c:strRef>
          </c:tx>
          <c:marker>
            <c:symbol val="none"/>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2.528</c:v>
                </c:pt>
                <c:pt idx="1">
                  <c:v>2.11</c:v>
                </c:pt>
                <c:pt idx="2">
                  <c:v>2.831</c:v>
                </c:pt>
                <c:pt idx="3">
                  <c:v>3.1659999999999999</c:v>
                </c:pt>
                <c:pt idx="4">
                  <c:v>3.6970000000000001</c:v>
                </c:pt>
                <c:pt idx="5">
                  <c:v>3.6339999999999999</c:v>
                </c:pt>
                <c:pt idx="6">
                  <c:v>3.9239999999999999</c:v>
                </c:pt>
                <c:pt idx="7">
                  <c:v>4.8689999999999998</c:v>
                </c:pt>
                <c:pt idx="8">
                  <c:v>3.2970000000000002</c:v>
                </c:pt>
                <c:pt idx="9">
                  <c:v>2.911</c:v>
                </c:pt>
                <c:pt idx="10">
                  <c:v>3.7130000000000001</c:v>
                </c:pt>
                <c:pt idx="11">
                  <c:v>2.0230000000000001</c:v>
                </c:pt>
                <c:pt idx="12">
                  <c:v>1.014</c:v>
                </c:pt>
              </c:numCache>
            </c:numRef>
          </c:val>
          <c:smooth val="0"/>
        </c:ser>
        <c:ser>
          <c:idx val="2"/>
          <c:order val="2"/>
          <c:tx>
            <c:strRef>
              <c:f>Sheet1!$D$1</c:f>
              <c:strCache>
                <c:ptCount val="1"/>
                <c:pt idx="0">
                  <c:v>fore</c:v>
                </c:pt>
              </c:strCache>
            </c:strRef>
          </c:tx>
          <c:spPr>
            <a:ln>
              <a:solidFill>
                <a:srgbClr val="0070C0"/>
              </a:solidFill>
              <a:prstDash val="dash"/>
            </a:ln>
          </c:spPr>
          <c:marker>
            <c:symbol val="none"/>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General</c:formatCode>
                <c:ptCount val="19"/>
                <c:pt idx="13">
                  <c:v>1.22</c:v>
                </c:pt>
                <c:pt idx="14">
                  <c:v>1.74</c:v>
                </c:pt>
                <c:pt idx="15">
                  <c:v>1.909</c:v>
                </c:pt>
                <c:pt idx="16">
                  <c:v>1.754</c:v>
                </c:pt>
                <c:pt idx="17">
                  <c:v>1.6579999999999999</c:v>
                </c:pt>
                <c:pt idx="18">
                  <c:v>1.6519999999999999</c:v>
                </c:pt>
              </c:numCache>
            </c:numRef>
          </c:val>
          <c:smooth val="0"/>
        </c:ser>
        <c:dLbls>
          <c:showLegendKey val="0"/>
          <c:showVal val="0"/>
          <c:showCatName val="0"/>
          <c:showSerName val="0"/>
          <c:showPercent val="0"/>
          <c:showBubbleSize val="0"/>
        </c:dLbls>
        <c:marker val="1"/>
        <c:smooth val="0"/>
        <c:axId val="54367744"/>
        <c:axId val="54369664"/>
      </c:lineChart>
      <c:lineChart>
        <c:grouping val="standard"/>
        <c:varyColors val="0"/>
        <c:ser>
          <c:idx val="1"/>
          <c:order val="1"/>
          <c:tx>
            <c:strRef>
              <c:f>Sheet1!$C$1</c:f>
              <c:strCache>
                <c:ptCount val="1"/>
                <c:pt idx="0">
                  <c:v>Real Trade-Weighted Yen (index, right)</c:v>
                </c:pt>
              </c:strCache>
            </c:strRef>
          </c:tx>
          <c:marker>
            <c:symbol val="square"/>
            <c:size val="5"/>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0">
                  <c:v>126.12</c:v>
                </c:pt>
                <c:pt idx="1">
                  <c:v>112.29</c:v>
                </c:pt>
                <c:pt idx="2">
                  <c:v>104.61</c:v>
                </c:pt>
                <c:pt idx="3">
                  <c:v>105.5</c:v>
                </c:pt>
                <c:pt idx="4">
                  <c:v>106.59</c:v>
                </c:pt>
                <c:pt idx="5">
                  <c:v>100</c:v>
                </c:pt>
                <c:pt idx="6">
                  <c:v>90.59</c:v>
                </c:pt>
                <c:pt idx="7">
                  <c:v>83.22</c:v>
                </c:pt>
                <c:pt idx="8">
                  <c:v>90.11</c:v>
                </c:pt>
                <c:pt idx="9">
                  <c:v>101.52</c:v>
                </c:pt>
                <c:pt idx="10">
                  <c:v>102.69</c:v>
                </c:pt>
                <c:pt idx="11">
                  <c:v>104.44</c:v>
                </c:pt>
                <c:pt idx="12">
                  <c:v>103.21</c:v>
                </c:pt>
              </c:numCache>
            </c:numRef>
          </c:val>
          <c:smooth val="0"/>
        </c:ser>
        <c:ser>
          <c:idx val="3"/>
          <c:order val="3"/>
          <c:tx>
            <c:strRef>
              <c:f>Sheet1!$E$1</c:f>
              <c:strCache>
                <c:ptCount val="1"/>
                <c:pt idx="0">
                  <c:v>Column1</c:v>
                </c:pt>
              </c:strCache>
            </c:strRef>
          </c:tx>
          <c:spPr>
            <a:ln>
              <a:solidFill>
                <a:srgbClr val="FF0000"/>
              </a:solidFill>
            </a:ln>
          </c:spPr>
          <c:marker>
            <c:symbol val="circle"/>
            <c:size val="15"/>
            <c:spPr>
              <a:solidFill>
                <a:srgbClr val="FF0000"/>
              </a:solidFill>
              <a:ln>
                <a:solidFill>
                  <a:srgbClr val="FF0000"/>
                </a:solidFill>
              </a:ln>
            </c:spPr>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Sheet1!$E$2:$E$20</c:f>
              <c:numCache>
                <c:formatCode>General</c:formatCode>
                <c:ptCount val="19"/>
                <c:pt idx="13">
                  <c:v>80</c:v>
                </c:pt>
              </c:numCache>
            </c:numRef>
          </c:val>
          <c:smooth val="0"/>
        </c:ser>
        <c:dLbls>
          <c:showLegendKey val="0"/>
          <c:showVal val="0"/>
          <c:showCatName val="0"/>
          <c:showSerName val="0"/>
          <c:showPercent val="0"/>
          <c:showBubbleSize val="0"/>
        </c:dLbls>
        <c:marker val="1"/>
        <c:smooth val="0"/>
        <c:axId val="54389376"/>
        <c:axId val="54387840"/>
      </c:lineChart>
      <c:catAx>
        <c:axId val="54367744"/>
        <c:scaling>
          <c:orientation val="minMax"/>
        </c:scaling>
        <c:delete val="0"/>
        <c:axPos val="b"/>
        <c:numFmt formatCode="General" sourceLinked="1"/>
        <c:majorTickMark val="out"/>
        <c:minorTickMark val="none"/>
        <c:tickLblPos val="nextTo"/>
        <c:crossAx val="54369664"/>
        <c:crosses val="autoZero"/>
        <c:auto val="1"/>
        <c:lblAlgn val="ctr"/>
        <c:lblOffset val="100"/>
        <c:noMultiLvlLbl val="0"/>
      </c:catAx>
      <c:valAx>
        <c:axId val="54369664"/>
        <c:scaling>
          <c:orientation val="minMax"/>
        </c:scaling>
        <c:delete val="0"/>
        <c:axPos val="l"/>
        <c:majorGridlines/>
        <c:numFmt formatCode="#,##0" sourceLinked="0"/>
        <c:majorTickMark val="out"/>
        <c:minorTickMark val="none"/>
        <c:tickLblPos val="nextTo"/>
        <c:crossAx val="54367744"/>
        <c:crosses val="autoZero"/>
        <c:crossBetween val="between"/>
      </c:valAx>
      <c:valAx>
        <c:axId val="54387840"/>
        <c:scaling>
          <c:orientation val="minMax"/>
          <c:max val="140"/>
          <c:min val="60"/>
        </c:scaling>
        <c:delete val="0"/>
        <c:axPos val="r"/>
        <c:numFmt formatCode="General" sourceLinked="1"/>
        <c:majorTickMark val="out"/>
        <c:minorTickMark val="none"/>
        <c:tickLblPos val="nextTo"/>
        <c:crossAx val="54389376"/>
        <c:crosses val="max"/>
        <c:crossBetween val="between"/>
        <c:majorUnit val="20"/>
      </c:valAx>
      <c:catAx>
        <c:axId val="54389376"/>
        <c:scaling>
          <c:orientation val="minMax"/>
        </c:scaling>
        <c:delete val="1"/>
        <c:axPos val="b"/>
        <c:numFmt formatCode="General" sourceLinked="1"/>
        <c:majorTickMark val="out"/>
        <c:minorTickMark val="none"/>
        <c:tickLblPos val="nextTo"/>
        <c:crossAx val="54387840"/>
        <c:crosses val="autoZero"/>
        <c:auto val="1"/>
        <c:lblAlgn val="ctr"/>
        <c:lblOffset val="100"/>
        <c:noMultiLvlLbl val="0"/>
      </c:catAx>
    </c:plotArea>
    <c:legend>
      <c:legendPos val="b"/>
      <c:legendEntry>
        <c:idx val="1"/>
        <c:delete val="1"/>
      </c:legendEntry>
      <c:legendEntry>
        <c:idx val="3"/>
        <c:delete val="1"/>
      </c:legendEntry>
      <c:layout/>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0.35185</cdr:x>
      <cdr:y>0.25862</cdr:y>
    </cdr:from>
    <cdr:to>
      <cdr:x>0.48148</cdr:x>
      <cdr:y>0.46552</cdr:y>
    </cdr:to>
    <cdr:sp macro="" textlink="">
      <cdr:nvSpPr>
        <cdr:cNvPr id="2" name="TextBox 1"/>
        <cdr:cNvSpPr txBox="1"/>
      </cdr:nvSpPr>
      <cdr:spPr>
        <a:xfrm xmlns:a="http://schemas.openxmlformats.org/drawingml/2006/main">
          <a:off x="2895600" y="1143000"/>
          <a:ext cx="10668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Japan</a:t>
          </a:r>
          <a:endParaRPr lang="en-US" sz="1400" dirty="0"/>
        </a:p>
      </cdr:txBody>
    </cdr:sp>
  </cdr:relSizeAnchor>
  <cdr:relSizeAnchor xmlns:cdr="http://schemas.openxmlformats.org/drawingml/2006/chartDrawing">
    <cdr:from>
      <cdr:x>0.74074</cdr:x>
      <cdr:y>0.60345</cdr:y>
    </cdr:from>
    <cdr:to>
      <cdr:x>0.85185</cdr:x>
      <cdr:y>0.82759</cdr:y>
    </cdr:to>
    <cdr:sp macro="" textlink="">
      <cdr:nvSpPr>
        <cdr:cNvPr id="3" name="TextBox 2"/>
        <cdr:cNvSpPr txBox="1"/>
      </cdr:nvSpPr>
      <cdr:spPr>
        <a:xfrm xmlns:a="http://schemas.openxmlformats.org/drawingml/2006/main">
          <a:off x="6096000" y="2667000"/>
          <a:ext cx="914400" cy="990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United States</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0.76852</cdr:x>
      <cdr:y>0.56897</cdr:y>
    </cdr:from>
    <cdr:to>
      <cdr:x>0.87963</cdr:x>
      <cdr:y>0.72414</cdr:y>
    </cdr:to>
    <cdr:sp macro="" textlink="">
      <cdr:nvSpPr>
        <cdr:cNvPr id="2" name="TextBox 1"/>
        <cdr:cNvSpPr txBox="1"/>
      </cdr:nvSpPr>
      <cdr:spPr>
        <a:xfrm xmlns:a="http://schemas.openxmlformats.org/drawingml/2006/main">
          <a:off x="6324612" y="2514601"/>
          <a:ext cx="914391" cy="6857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United States</a:t>
          </a:r>
          <a:endParaRPr lang="en-US" sz="1400" dirty="0"/>
        </a:p>
      </cdr:txBody>
    </cdr:sp>
  </cdr:relSizeAnchor>
  <cdr:relSizeAnchor xmlns:cdr="http://schemas.openxmlformats.org/drawingml/2006/chartDrawing">
    <cdr:from>
      <cdr:x>0.2963</cdr:x>
      <cdr:y>0.39655</cdr:y>
    </cdr:from>
    <cdr:to>
      <cdr:x>0.40741</cdr:x>
      <cdr:y>0.53448</cdr:y>
    </cdr:to>
    <cdr:sp macro="" textlink="">
      <cdr:nvSpPr>
        <cdr:cNvPr id="6" name="TextBox 5"/>
        <cdr:cNvSpPr txBox="1"/>
      </cdr:nvSpPr>
      <cdr:spPr>
        <a:xfrm xmlns:a="http://schemas.openxmlformats.org/drawingml/2006/main">
          <a:off x="2438400" y="1752600"/>
          <a:ext cx="914400" cy="609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Japan</a:t>
          </a:r>
          <a:endParaRPr lang="en-US"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0.74074</cdr:x>
      <cdr:y>0.37931</cdr:y>
    </cdr:from>
    <cdr:to>
      <cdr:x>0.85185</cdr:x>
      <cdr:y>0.46552</cdr:y>
    </cdr:to>
    <cdr:sp macro="" textlink="">
      <cdr:nvSpPr>
        <cdr:cNvPr id="2" name="TextBox 1"/>
        <cdr:cNvSpPr txBox="1"/>
      </cdr:nvSpPr>
      <cdr:spPr>
        <a:xfrm xmlns:a="http://schemas.openxmlformats.org/drawingml/2006/main">
          <a:off x="6095994" y="1676400"/>
          <a:ext cx="914391"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Japan</a:t>
          </a:r>
          <a:endParaRPr lang="en-US" sz="1400" dirty="0"/>
        </a:p>
      </cdr:txBody>
    </cdr:sp>
  </cdr:relSizeAnchor>
  <cdr:relSizeAnchor xmlns:cdr="http://schemas.openxmlformats.org/drawingml/2006/chartDrawing">
    <cdr:from>
      <cdr:x>0.72222</cdr:x>
      <cdr:y>0.58621</cdr:y>
    </cdr:from>
    <cdr:to>
      <cdr:x>0.83333</cdr:x>
      <cdr:y>0.67241</cdr:y>
    </cdr:to>
    <cdr:sp macro="" textlink="">
      <cdr:nvSpPr>
        <cdr:cNvPr id="3" name="TextBox 2"/>
        <cdr:cNvSpPr txBox="1"/>
      </cdr:nvSpPr>
      <cdr:spPr>
        <a:xfrm xmlns:a="http://schemas.openxmlformats.org/drawingml/2006/main">
          <a:off x="5943582" y="2590801"/>
          <a:ext cx="914391" cy="3809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United States</a:t>
          </a:r>
          <a:endParaRPr lang="en-US"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0.38889</cdr:x>
      <cdr:y>0.39655</cdr:y>
    </cdr:from>
    <cdr:to>
      <cdr:x>0.5</cdr:x>
      <cdr:y>0.53448</cdr:y>
    </cdr:to>
    <cdr:sp macro="" textlink="">
      <cdr:nvSpPr>
        <cdr:cNvPr id="2" name="TextBox 1"/>
        <cdr:cNvSpPr txBox="1"/>
      </cdr:nvSpPr>
      <cdr:spPr>
        <a:xfrm xmlns:a="http://schemas.openxmlformats.org/drawingml/2006/main">
          <a:off x="3200409" y="1752600"/>
          <a:ext cx="914391" cy="609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10-year bond</a:t>
          </a:r>
          <a:endParaRPr lang="en-US" sz="1400" dirty="0"/>
        </a:p>
      </cdr:txBody>
    </cdr:sp>
  </cdr:relSizeAnchor>
  <cdr:relSizeAnchor xmlns:cdr="http://schemas.openxmlformats.org/drawingml/2006/chartDrawing">
    <cdr:from>
      <cdr:x>0.19444</cdr:x>
      <cdr:y>0.7931</cdr:y>
    </cdr:from>
    <cdr:to>
      <cdr:x>0.30556</cdr:x>
      <cdr:y>0.96552</cdr:y>
    </cdr:to>
    <cdr:sp macro="" textlink="">
      <cdr:nvSpPr>
        <cdr:cNvPr id="3" name="TextBox 2"/>
        <cdr:cNvSpPr txBox="1"/>
      </cdr:nvSpPr>
      <cdr:spPr>
        <a:xfrm xmlns:a="http://schemas.openxmlformats.org/drawingml/2006/main">
          <a:off x="1600163" y="3505200"/>
          <a:ext cx="914474" cy="7620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bill</a:t>
          </a:r>
          <a:endParaRPr lang="en-US" sz="1400" dirty="0"/>
        </a:p>
      </cdr:txBody>
    </cdr:sp>
  </cdr:relSizeAnchor>
  <cdr:relSizeAnchor xmlns:cdr="http://schemas.openxmlformats.org/drawingml/2006/chartDrawing">
    <cdr:from>
      <cdr:x>0.83333</cdr:x>
      <cdr:y>0.74138</cdr:y>
    </cdr:from>
    <cdr:to>
      <cdr:x>0.97222</cdr:x>
      <cdr:y>0.96552</cdr:y>
    </cdr:to>
    <cdr:sp macro="" textlink="">
      <cdr:nvSpPr>
        <cdr:cNvPr id="4" name="TextBox 3"/>
        <cdr:cNvSpPr txBox="1"/>
      </cdr:nvSpPr>
      <cdr:spPr>
        <a:xfrm xmlns:a="http://schemas.openxmlformats.org/drawingml/2006/main">
          <a:off x="6858001" y="3276600"/>
          <a:ext cx="1142982" cy="990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Implicit</a:t>
          </a:r>
        </a:p>
        <a:p xmlns:a="http://schemas.openxmlformats.org/drawingml/2006/main">
          <a:r>
            <a:rPr lang="en-US" sz="1400" dirty="0" smtClean="0"/>
            <a:t>(IMF projection)</a:t>
          </a:r>
          <a:endParaRPr lang="en-US" sz="1400" dirty="0"/>
        </a:p>
      </cdr:txBody>
    </cdr:sp>
  </cdr:relSizeAnchor>
</c:userShapes>
</file>

<file path=ppt/drawings/drawing5.xml><?xml version="1.0" encoding="utf-8"?>
<c:userShapes xmlns:c="http://schemas.openxmlformats.org/drawingml/2006/chart">
  <cdr:relSizeAnchor xmlns:cdr="http://schemas.openxmlformats.org/drawingml/2006/chartDrawing">
    <cdr:from>
      <cdr:x>0.37037</cdr:x>
      <cdr:y>0.01724</cdr:y>
    </cdr:from>
    <cdr:to>
      <cdr:x>0.59259</cdr:x>
      <cdr:y>0.10345</cdr:y>
    </cdr:to>
    <cdr:sp macro="" textlink="">
      <cdr:nvSpPr>
        <cdr:cNvPr id="2" name="TextBox 1"/>
        <cdr:cNvSpPr txBox="1"/>
      </cdr:nvSpPr>
      <cdr:spPr>
        <a:xfrm xmlns:a="http://schemas.openxmlformats.org/drawingml/2006/main">
          <a:off x="3048000" y="76200"/>
          <a:ext cx="18288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Nominal GDP, percent change</a:t>
          </a:r>
          <a:endParaRPr lang="en-US" sz="1400" dirty="0"/>
        </a:p>
      </cdr:txBody>
    </cdr:sp>
  </cdr:relSizeAnchor>
</c:userShapes>
</file>

<file path=ppt/drawings/drawing6.xml><?xml version="1.0" encoding="utf-8"?>
<c:userShapes xmlns:c="http://schemas.openxmlformats.org/drawingml/2006/chart">
  <cdr:relSizeAnchor xmlns:cdr="http://schemas.openxmlformats.org/drawingml/2006/chartDrawing">
    <cdr:from>
      <cdr:x>0.47222</cdr:x>
      <cdr:y>0.03448</cdr:y>
    </cdr:from>
    <cdr:to>
      <cdr:x>0.58333</cdr:x>
      <cdr:y>0.10345</cdr:y>
    </cdr:to>
    <cdr:sp macro="" textlink="">
      <cdr:nvSpPr>
        <cdr:cNvPr id="2" name="TextBox 1"/>
        <cdr:cNvSpPr txBox="1"/>
      </cdr:nvSpPr>
      <cdr:spPr>
        <a:xfrm xmlns:a="http://schemas.openxmlformats.org/drawingml/2006/main">
          <a:off x="3886200" y="152400"/>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0.40741</cdr:x>
      <cdr:y>0.02553</cdr:y>
    </cdr:from>
    <cdr:to>
      <cdr:x>0.56481</cdr:x>
      <cdr:y>0.0945</cdr:y>
    </cdr:to>
    <cdr:sp macro="" textlink="">
      <cdr:nvSpPr>
        <cdr:cNvPr id="3" name="TextBox 2"/>
        <cdr:cNvSpPr txBox="1"/>
      </cdr:nvSpPr>
      <cdr:spPr>
        <a:xfrm xmlns:a="http://schemas.openxmlformats.org/drawingml/2006/main">
          <a:off x="3352800" y="112842"/>
          <a:ext cx="1295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Percent of GDP</a:t>
          </a:r>
          <a:endParaRPr lang="en-US" sz="1400" dirty="0"/>
        </a:p>
      </cdr:txBody>
    </cdr:sp>
  </cdr:relSizeAnchor>
</c:userShapes>
</file>

<file path=ppt/drawings/drawing7.xml><?xml version="1.0" encoding="utf-8"?>
<c:userShapes xmlns:c="http://schemas.openxmlformats.org/drawingml/2006/chart">
  <cdr:relSizeAnchor xmlns:cdr="http://schemas.openxmlformats.org/drawingml/2006/chartDrawing">
    <cdr:from>
      <cdr:x>0.24074</cdr:x>
      <cdr:y>0.17241</cdr:y>
    </cdr:from>
    <cdr:to>
      <cdr:x>0.43519</cdr:x>
      <cdr:y>0.34483</cdr:y>
    </cdr:to>
    <cdr:sp macro="" textlink="">
      <cdr:nvSpPr>
        <cdr:cNvPr id="2" name="TextBox 1"/>
        <cdr:cNvSpPr txBox="1"/>
      </cdr:nvSpPr>
      <cdr:spPr>
        <a:xfrm xmlns:a="http://schemas.openxmlformats.org/drawingml/2006/main">
          <a:off x="1981200" y="762000"/>
          <a:ext cx="1600200" cy="762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10-year JGB yield</a:t>
          </a:r>
        </a:p>
        <a:p xmlns:a="http://schemas.openxmlformats.org/drawingml/2006/main">
          <a:endParaRPr lang="en-US" sz="1100" dirty="0"/>
        </a:p>
      </cdr:txBody>
    </cdr:sp>
  </cdr:relSizeAnchor>
  <cdr:relSizeAnchor xmlns:cdr="http://schemas.openxmlformats.org/drawingml/2006/chartDrawing">
    <cdr:from>
      <cdr:x>0.76852</cdr:x>
      <cdr:y>0.68966</cdr:y>
    </cdr:from>
    <cdr:to>
      <cdr:x>0.87963</cdr:x>
      <cdr:y>0.93103</cdr:y>
    </cdr:to>
    <cdr:sp macro="" textlink="">
      <cdr:nvSpPr>
        <cdr:cNvPr id="4" name="TextBox 3"/>
        <cdr:cNvSpPr txBox="1"/>
      </cdr:nvSpPr>
      <cdr:spPr>
        <a:xfrm xmlns:a="http://schemas.openxmlformats.org/drawingml/2006/main">
          <a:off x="6324600" y="3048000"/>
          <a:ext cx="914400" cy="1066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5-year JGB yield</a:t>
          </a:r>
          <a:endParaRPr lang="en-US" sz="1400" dirty="0"/>
        </a:p>
      </cdr:txBody>
    </cdr:sp>
  </cdr:relSizeAnchor>
  <cdr:relSizeAnchor xmlns:cdr="http://schemas.openxmlformats.org/drawingml/2006/chartDrawing">
    <cdr:from>
      <cdr:x>0.78704</cdr:x>
      <cdr:y>0.08621</cdr:y>
    </cdr:from>
    <cdr:to>
      <cdr:x>0.89815</cdr:x>
      <cdr:y>0.2931</cdr:y>
    </cdr:to>
    <cdr:sp macro="" textlink="">
      <cdr:nvSpPr>
        <cdr:cNvPr id="5" name="TextBox 4"/>
        <cdr:cNvSpPr txBox="1"/>
      </cdr:nvSpPr>
      <cdr:spPr>
        <a:xfrm xmlns:a="http://schemas.openxmlformats.org/drawingml/2006/main">
          <a:off x="6477000" y="381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10-year inflation swap</a:t>
          </a:r>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C53C1-3E28-43F7-AAEE-458E95BB758F}" type="datetimeFigureOut">
              <a:rPr lang="en-US" smtClean="0"/>
              <a:t>11/21/2013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8F32C-9164-4957-B85A-F3B8C609E767}" type="slidenum">
              <a:rPr lang="en-US" smtClean="0"/>
              <a:t>‹#›</a:t>
            </a:fld>
            <a:endParaRPr lang="en-US"/>
          </a:p>
        </p:txBody>
      </p:sp>
    </p:spTree>
    <p:extLst>
      <p:ext uri="{BB962C8B-B14F-4D97-AF65-F5344CB8AC3E}">
        <p14:creationId xmlns:p14="http://schemas.microsoft.com/office/powerpoint/2010/main" val="921068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8F32C-9164-4957-B85A-F3B8C609E767}" type="slidenum">
              <a:rPr lang="en-US" smtClean="0"/>
              <a:t>1</a:t>
            </a:fld>
            <a:endParaRPr lang="en-US"/>
          </a:p>
        </p:txBody>
      </p:sp>
    </p:spTree>
    <p:extLst>
      <p:ext uri="{BB962C8B-B14F-4D97-AF65-F5344CB8AC3E}">
        <p14:creationId xmlns:p14="http://schemas.microsoft.com/office/powerpoint/2010/main" val="694979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IMF </a:t>
            </a:r>
            <a:r>
              <a:rPr lang="en-US" i="1" dirty="0" smtClean="0"/>
              <a:t>Fiscal Monitor</a:t>
            </a:r>
            <a:r>
              <a:rPr lang="en-US" dirty="0" smtClean="0"/>
              <a:t>, April 2013</a:t>
            </a:r>
            <a:endParaRPr lang="en-US" dirty="0"/>
          </a:p>
        </p:txBody>
      </p:sp>
      <p:sp>
        <p:nvSpPr>
          <p:cNvPr id="4" name="Slide Number Placeholder 3"/>
          <p:cNvSpPr>
            <a:spLocks noGrp="1"/>
          </p:cNvSpPr>
          <p:nvPr>
            <p:ph type="sldNum" sz="quarter" idx="10"/>
          </p:nvPr>
        </p:nvSpPr>
        <p:spPr/>
        <p:txBody>
          <a:bodyPr/>
          <a:lstStyle/>
          <a:p>
            <a:fld id="{D618F32C-9164-4957-B85A-F3B8C609E767}" type="slidenum">
              <a:rPr lang="en-US" smtClean="0"/>
              <a:t>3</a:t>
            </a:fld>
            <a:endParaRPr lang="en-US"/>
          </a:p>
        </p:txBody>
      </p:sp>
    </p:spTree>
    <p:extLst>
      <p:ext uri="{BB962C8B-B14F-4D97-AF65-F5344CB8AC3E}">
        <p14:creationId xmlns:p14="http://schemas.microsoft.com/office/powerpoint/2010/main" val="315729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pening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Author(s)</a:t>
            </a:r>
            <a:endParaRPr lang="en-US" dirty="0"/>
          </a:p>
        </p:txBody>
      </p:sp>
    </p:spTree>
    <p:extLst>
      <p:ext uri="{BB962C8B-B14F-4D97-AF65-F5344CB8AC3E}">
        <p14:creationId xmlns:p14="http://schemas.microsoft.com/office/powerpoint/2010/main" val="10635732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2F5F01-2190-46B2-8810-DFF228958F9F}" type="datetime1">
              <a:rPr lang="en-US" smtClean="0"/>
              <a:t>11/21/2013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9DCAEA-80EA-455B-88A3-30D0CABA6190}" type="slidenum">
              <a:rPr lang="en-US" smtClean="0"/>
              <a:t>‹#›</a:t>
            </a:fld>
            <a:endParaRPr lang="en-US"/>
          </a:p>
        </p:txBody>
      </p:sp>
    </p:spTree>
    <p:extLst>
      <p:ext uri="{BB962C8B-B14F-4D97-AF65-F5344CB8AC3E}">
        <p14:creationId xmlns:p14="http://schemas.microsoft.com/office/powerpoint/2010/main" val="108147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1B4870"/>
                </a:solidFill>
                <a:latin typeface="Arial" pitchFamily="34" charset="0"/>
                <a:cs typeface="Arial" pitchFamily="34" charset="0"/>
              </a:defRPr>
            </a:lvl1pPr>
          </a:lstStyle>
          <a:p>
            <a:fld id="{F3698329-7E74-489C-977A-F404E138E57F}" type="slidenum">
              <a:rPr lang="en-US" smtClean="0"/>
              <a:pPr/>
              <a:t>‹#›</a:t>
            </a:fld>
            <a:endParaRPr lang="en-US" dirty="0"/>
          </a:p>
        </p:txBody>
      </p:sp>
      <p:sp>
        <p:nvSpPr>
          <p:cNvPr id="7" name="Footer Placeholder 4"/>
          <p:cNvSpPr>
            <a:spLocks noGrp="1"/>
          </p:cNvSpPr>
          <p:nvPr>
            <p:ph type="ftr" sz="quarter" idx="3"/>
          </p:nvPr>
        </p:nvSpPr>
        <p:spPr>
          <a:xfrm>
            <a:off x="-1398" y="6492875"/>
            <a:ext cx="6858000" cy="365125"/>
          </a:xfrm>
          <a:prstGeom prst="rect">
            <a:avLst/>
          </a:prstGeom>
        </p:spPr>
        <p:txBody>
          <a:bodyPr vert="horz" lIns="91440" tIns="45720" rIns="91440" bIns="45720" rtlCol="0" anchor="ctr"/>
          <a:lstStyle>
            <a:lvl1pPr algn="l">
              <a:defRPr sz="1000">
                <a:solidFill>
                  <a:srgbClr val="1B4870"/>
                </a:solidFill>
                <a:latin typeface="Arial" pitchFamily="34" charset="0"/>
                <a:cs typeface="Arial" pitchFamily="34" charset="0"/>
              </a:defRPr>
            </a:lvl1pPr>
          </a:lstStyle>
          <a:p>
            <a:r>
              <a:rPr lang="en-US" dirty="0" smtClean="0"/>
              <a:t>Peterson Institute for International Economics  |  1750 Massachusetts Ave., NW  |  Washington, DC  20036</a:t>
            </a:r>
            <a:endParaRPr lang="en-US" dirty="0"/>
          </a:p>
        </p:txBody>
      </p:sp>
    </p:spTree>
    <p:extLst>
      <p:ext uri="{BB962C8B-B14F-4D97-AF65-F5344CB8AC3E}">
        <p14:creationId xmlns:p14="http://schemas.microsoft.com/office/powerpoint/2010/main" val="13239450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baseline="0"/>
            </a:lvl1pPr>
          </a:lstStyle>
          <a:p>
            <a:pPr lvl="0"/>
            <a:r>
              <a:rPr lang="en-US" dirty="0" smtClean="0"/>
              <a:t>Click to edit Master text styles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1B4870"/>
                </a:solidFill>
                <a:latin typeface="Arial" pitchFamily="34" charset="0"/>
                <a:cs typeface="Arial" pitchFamily="34" charset="0"/>
              </a:defRPr>
            </a:lvl1pPr>
          </a:lstStyle>
          <a:p>
            <a:fld id="{F3698329-7E74-489C-977A-F404E138E57F}" type="slidenum">
              <a:rPr lang="en-US" smtClean="0"/>
              <a:pPr/>
              <a:t>‹#›</a:t>
            </a:fld>
            <a:endParaRPr lang="en-US" dirty="0"/>
          </a:p>
        </p:txBody>
      </p:sp>
      <p:sp>
        <p:nvSpPr>
          <p:cNvPr id="7" name="Footer Placeholder 4"/>
          <p:cNvSpPr>
            <a:spLocks noGrp="1"/>
          </p:cNvSpPr>
          <p:nvPr>
            <p:ph type="ftr" sz="quarter" idx="3"/>
          </p:nvPr>
        </p:nvSpPr>
        <p:spPr>
          <a:xfrm>
            <a:off x="-1398" y="6492875"/>
            <a:ext cx="6858000" cy="365125"/>
          </a:xfrm>
          <a:prstGeom prst="rect">
            <a:avLst/>
          </a:prstGeom>
        </p:spPr>
        <p:txBody>
          <a:bodyPr vert="horz" lIns="91440" tIns="45720" rIns="91440" bIns="45720" rtlCol="0" anchor="ctr"/>
          <a:lstStyle>
            <a:lvl1pPr algn="l">
              <a:defRPr sz="1000">
                <a:solidFill>
                  <a:srgbClr val="1B4870"/>
                </a:solidFill>
                <a:latin typeface="Arial" pitchFamily="34" charset="0"/>
                <a:cs typeface="Arial" pitchFamily="34" charset="0"/>
              </a:defRPr>
            </a:lvl1pPr>
          </a:lstStyle>
          <a:p>
            <a:r>
              <a:rPr lang="en-US" dirty="0" smtClean="0"/>
              <a:t>Peterson Institute for International Economics  |  1750 Massachusetts Ave., NW  |  Washington, DC  20036</a:t>
            </a:r>
            <a:endParaRPr lang="en-US" dirty="0"/>
          </a:p>
        </p:txBody>
      </p:sp>
    </p:spTree>
    <p:extLst>
      <p:ext uri="{BB962C8B-B14F-4D97-AF65-F5344CB8AC3E}">
        <p14:creationId xmlns:p14="http://schemas.microsoft.com/office/powerpoint/2010/main" val="20224975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288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1B4870"/>
                </a:solidFill>
                <a:latin typeface="Arial" pitchFamily="34" charset="0"/>
                <a:cs typeface="Arial" pitchFamily="34" charset="0"/>
              </a:defRPr>
            </a:lvl1pPr>
          </a:lstStyle>
          <a:p>
            <a:fld id="{F3698329-7E74-489C-977A-F404E138E57F}" type="slidenum">
              <a:rPr lang="en-US" smtClean="0"/>
              <a:pPr/>
              <a:t>‹#›</a:t>
            </a:fld>
            <a:endParaRPr lang="en-US" dirty="0"/>
          </a:p>
        </p:txBody>
      </p:sp>
      <p:sp>
        <p:nvSpPr>
          <p:cNvPr id="8" name="Footer Placeholder 4"/>
          <p:cNvSpPr>
            <a:spLocks noGrp="1"/>
          </p:cNvSpPr>
          <p:nvPr>
            <p:ph type="ftr" sz="quarter" idx="3"/>
          </p:nvPr>
        </p:nvSpPr>
        <p:spPr>
          <a:xfrm>
            <a:off x="-1398" y="6492875"/>
            <a:ext cx="6858000" cy="365125"/>
          </a:xfrm>
          <a:prstGeom prst="rect">
            <a:avLst/>
          </a:prstGeom>
        </p:spPr>
        <p:txBody>
          <a:bodyPr vert="horz" lIns="91440" tIns="45720" rIns="91440" bIns="45720" rtlCol="0" anchor="ctr"/>
          <a:lstStyle>
            <a:lvl1pPr algn="l">
              <a:defRPr sz="1000">
                <a:solidFill>
                  <a:srgbClr val="1B4870"/>
                </a:solidFill>
                <a:latin typeface="Arial" pitchFamily="34" charset="0"/>
                <a:cs typeface="Arial" pitchFamily="34" charset="0"/>
              </a:defRPr>
            </a:lvl1pPr>
          </a:lstStyle>
          <a:p>
            <a:r>
              <a:rPr lang="en-US" dirty="0" smtClean="0"/>
              <a:t>Peterson Institute for International Economics  |  1750 Massachusetts Ave., NW  |  Washington, DC  20036</a:t>
            </a:r>
            <a:endParaRPr lang="en-US" dirty="0"/>
          </a:p>
        </p:txBody>
      </p:sp>
    </p:spTree>
    <p:extLst>
      <p:ext uri="{BB962C8B-B14F-4D97-AF65-F5344CB8AC3E}">
        <p14:creationId xmlns:p14="http://schemas.microsoft.com/office/powerpoint/2010/main" val="161838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4040188" cy="639762"/>
          </a:xfrm>
        </p:spPr>
        <p:txBody>
          <a:bodyPr anchor="b"/>
          <a:lstStyle>
            <a:lvl1pPr marL="0" indent="0">
              <a:buNone/>
              <a:defRPr sz="2400" b="1">
                <a:solidFill>
                  <a:srgbClr val="1B4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68562"/>
            <a:ext cx="4040188" cy="3779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28800"/>
            <a:ext cx="4041775" cy="639762"/>
          </a:xfrm>
        </p:spPr>
        <p:txBody>
          <a:bodyPr anchor="b"/>
          <a:lstStyle>
            <a:lvl1pPr marL="0" indent="0">
              <a:buNone/>
              <a:defRPr sz="2400" b="1">
                <a:solidFill>
                  <a:srgbClr val="1B4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68562"/>
            <a:ext cx="4041775" cy="3779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10"/>
          </p:nvPr>
        </p:nvSpPr>
        <p:spPr>
          <a:xfrm>
            <a:off x="-1398" y="6492875"/>
            <a:ext cx="6858000" cy="365125"/>
          </a:xfrm>
          <a:prstGeom prst="rect">
            <a:avLst/>
          </a:prstGeom>
        </p:spPr>
        <p:txBody>
          <a:bodyPr vert="horz" lIns="91440" tIns="45720" rIns="91440" bIns="45720" rtlCol="0" anchor="ctr"/>
          <a:lstStyle>
            <a:lvl1pPr algn="l">
              <a:defRPr sz="1000">
                <a:solidFill>
                  <a:srgbClr val="1B4870"/>
                </a:solidFill>
                <a:latin typeface="Arial" pitchFamily="34" charset="0"/>
                <a:cs typeface="Arial" pitchFamily="34" charset="0"/>
              </a:defRPr>
            </a:lvl1pPr>
          </a:lstStyle>
          <a:p>
            <a:r>
              <a:rPr lang="en-US" dirty="0" smtClean="0"/>
              <a:t>Peterson Institute for International Economics  |  1750 Massachusetts Ave., NW  |  Washington, DC  20036</a:t>
            </a:r>
            <a:endParaRPr lang="en-US" dirty="0"/>
          </a:p>
        </p:txBody>
      </p:sp>
    </p:spTree>
    <p:extLst>
      <p:ext uri="{BB962C8B-B14F-4D97-AF65-F5344CB8AC3E}">
        <p14:creationId xmlns:p14="http://schemas.microsoft.com/office/powerpoint/2010/main" val="23323984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1398" y="6492875"/>
            <a:ext cx="6858000" cy="365125"/>
          </a:xfrm>
          <a:prstGeom prst="rect">
            <a:avLst/>
          </a:prstGeom>
        </p:spPr>
        <p:txBody>
          <a:bodyPr vert="horz" lIns="91440" tIns="45720" rIns="91440" bIns="45720" rtlCol="0" anchor="ctr"/>
          <a:lstStyle>
            <a:lvl1pPr algn="l">
              <a:defRPr sz="1000">
                <a:solidFill>
                  <a:srgbClr val="1B4870"/>
                </a:solidFill>
                <a:latin typeface="Arial" pitchFamily="34" charset="0"/>
                <a:cs typeface="Arial" pitchFamily="34" charset="0"/>
              </a:defRPr>
            </a:lvl1pPr>
          </a:lstStyle>
          <a:p>
            <a:r>
              <a:rPr lang="en-US" dirty="0" smtClean="0"/>
              <a:t>Peterson Institute for International Economics  |  1750 Massachusetts Ave., NW  |  Washington, DC  20036</a:t>
            </a:r>
            <a:endParaRPr lang="en-US" dirty="0"/>
          </a:p>
        </p:txBody>
      </p:sp>
    </p:spTree>
    <p:extLst>
      <p:ext uri="{BB962C8B-B14F-4D97-AF65-F5344CB8AC3E}">
        <p14:creationId xmlns:p14="http://schemas.microsoft.com/office/powerpoint/2010/main" val="2532065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398" y="6492875"/>
            <a:ext cx="6858000" cy="365125"/>
          </a:xfrm>
          <a:prstGeom prst="rect">
            <a:avLst/>
          </a:prstGeom>
        </p:spPr>
        <p:txBody>
          <a:bodyPr vert="horz" lIns="91440" tIns="45720" rIns="91440" bIns="45720" rtlCol="0" anchor="ctr"/>
          <a:lstStyle>
            <a:lvl1pPr algn="l">
              <a:defRPr sz="1000">
                <a:solidFill>
                  <a:srgbClr val="1B4870"/>
                </a:solidFill>
                <a:latin typeface="Arial" pitchFamily="34" charset="0"/>
                <a:cs typeface="Arial" pitchFamily="34" charset="0"/>
              </a:defRPr>
            </a:lvl1pPr>
          </a:lstStyle>
          <a:p>
            <a:r>
              <a:rPr lang="en-US" dirty="0" smtClean="0"/>
              <a:t>Peterson Institute for International Economics  |  1750 Massachusetts Ave., NW  |  Washington, DC  20036</a:t>
            </a:r>
            <a:endParaRPr lang="en-US" dirty="0"/>
          </a:p>
        </p:txBody>
      </p:sp>
    </p:spTree>
    <p:extLst>
      <p:ext uri="{BB962C8B-B14F-4D97-AF65-F5344CB8AC3E}">
        <p14:creationId xmlns:p14="http://schemas.microsoft.com/office/powerpoint/2010/main" val="12806014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9779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457200"/>
            <a:ext cx="4806950" cy="5791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24000"/>
            <a:ext cx="3008313"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Footer Placeholder 4"/>
          <p:cNvSpPr>
            <a:spLocks noGrp="1"/>
          </p:cNvSpPr>
          <p:nvPr>
            <p:ph type="ftr" sz="quarter" idx="3"/>
          </p:nvPr>
        </p:nvSpPr>
        <p:spPr>
          <a:xfrm>
            <a:off x="-1398" y="6492875"/>
            <a:ext cx="6858000" cy="365125"/>
          </a:xfrm>
          <a:prstGeom prst="rect">
            <a:avLst/>
          </a:prstGeom>
        </p:spPr>
        <p:txBody>
          <a:bodyPr vert="horz" lIns="91440" tIns="45720" rIns="91440" bIns="45720" rtlCol="0" anchor="ctr"/>
          <a:lstStyle>
            <a:lvl1pPr algn="l">
              <a:defRPr sz="1000">
                <a:solidFill>
                  <a:srgbClr val="1B4870"/>
                </a:solidFill>
                <a:latin typeface="Arial" pitchFamily="34" charset="0"/>
                <a:cs typeface="Arial" pitchFamily="34" charset="0"/>
              </a:defRPr>
            </a:lvl1pPr>
          </a:lstStyle>
          <a:p>
            <a:r>
              <a:rPr lang="en-US" dirty="0" smtClean="0"/>
              <a:t>Peterson Institute for International Economics  |  1750 Massachusetts Ave., NW  |  Washington, DC  20036</a:t>
            </a:r>
            <a:endParaRPr lang="en-US" dirty="0"/>
          </a:p>
        </p:txBody>
      </p:sp>
    </p:spTree>
    <p:extLst>
      <p:ext uri="{BB962C8B-B14F-4D97-AF65-F5344CB8AC3E}">
        <p14:creationId xmlns:p14="http://schemas.microsoft.com/office/powerpoint/2010/main" val="31831914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410200"/>
            <a:ext cx="5486400" cy="83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Footer Placeholder 4"/>
          <p:cNvSpPr>
            <a:spLocks noGrp="1"/>
          </p:cNvSpPr>
          <p:nvPr>
            <p:ph type="ftr" sz="quarter" idx="3"/>
          </p:nvPr>
        </p:nvSpPr>
        <p:spPr>
          <a:xfrm>
            <a:off x="-1398" y="6492875"/>
            <a:ext cx="6858000" cy="365125"/>
          </a:xfrm>
          <a:prstGeom prst="rect">
            <a:avLst/>
          </a:prstGeom>
        </p:spPr>
        <p:txBody>
          <a:bodyPr vert="horz" lIns="91440" tIns="45720" rIns="91440" bIns="45720" rtlCol="0" anchor="ctr"/>
          <a:lstStyle>
            <a:lvl1pPr algn="l">
              <a:defRPr sz="1000">
                <a:solidFill>
                  <a:srgbClr val="1B4870"/>
                </a:solidFill>
                <a:latin typeface="Arial" pitchFamily="34" charset="0"/>
                <a:cs typeface="Arial" pitchFamily="34" charset="0"/>
              </a:defRPr>
            </a:lvl1pPr>
          </a:lstStyle>
          <a:p>
            <a:r>
              <a:rPr lang="en-US" dirty="0" smtClean="0"/>
              <a:t>Peterson Institute for International Economics  |  1750 Massachusetts Ave., NW  |  Washington, DC  20036</a:t>
            </a:r>
            <a:endParaRPr lang="en-US" dirty="0"/>
          </a:p>
        </p:txBody>
      </p:sp>
    </p:spTree>
    <p:extLst>
      <p:ext uri="{BB962C8B-B14F-4D97-AF65-F5344CB8AC3E}">
        <p14:creationId xmlns:p14="http://schemas.microsoft.com/office/powerpoint/2010/main" val="38987815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jpe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8491398"/>
      </p:ext>
    </p:extLst>
  </p:cSld>
  <p:clrMap bg1="lt1" tx1="dk1" bg2="lt2" tx2="dk2" accent1="accent1" accent2="accent2" accent3="accent3" accent4="accent4" accent5="accent5" accent6="accent6" hlink="hlink" folHlink="folHlink"/>
  <p:sldLayoutIdLst>
    <p:sldLayoutId id="214748367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1B487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9438"/>
            <a:ext cx="7848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1"/>
            <a:ext cx="8229600" cy="4419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3"/>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534400" y="366713"/>
            <a:ext cx="5334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86"/>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315200" y="6426458"/>
            <a:ext cx="1752600" cy="34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4"/>
          <p:cNvSpPr>
            <a:spLocks noGrp="1"/>
          </p:cNvSpPr>
          <p:nvPr>
            <p:ph type="ftr" sz="quarter" idx="3"/>
          </p:nvPr>
        </p:nvSpPr>
        <p:spPr>
          <a:xfrm>
            <a:off x="-1398" y="6492875"/>
            <a:ext cx="6858000" cy="365125"/>
          </a:xfrm>
          <a:prstGeom prst="rect">
            <a:avLst/>
          </a:prstGeom>
        </p:spPr>
        <p:txBody>
          <a:bodyPr vert="horz" lIns="91440" tIns="45720" rIns="91440" bIns="45720" rtlCol="0" anchor="ctr"/>
          <a:lstStyle>
            <a:lvl1pPr algn="l">
              <a:defRPr sz="1000">
                <a:solidFill>
                  <a:srgbClr val="1B4870"/>
                </a:solidFill>
                <a:latin typeface="Arial" pitchFamily="34" charset="0"/>
                <a:cs typeface="Arial" pitchFamily="34" charset="0"/>
              </a:defRPr>
            </a:lvl1pPr>
          </a:lstStyle>
          <a:p>
            <a:r>
              <a:rPr lang="en-US" dirty="0" smtClean="0"/>
              <a:t>Peterson Institute for International Economics  |  1750 Massachusetts Ave., NW  |  Washington, DC  20036</a:t>
            </a:r>
            <a:endParaRPr lang="en-US" dirty="0"/>
          </a:p>
        </p:txBody>
      </p:sp>
    </p:spTree>
    <p:extLst>
      <p:ext uri="{BB962C8B-B14F-4D97-AF65-F5344CB8AC3E}">
        <p14:creationId xmlns:p14="http://schemas.microsoft.com/office/powerpoint/2010/main" val="3934067050"/>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64" r:id="rId3"/>
    <p:sldLayoutId id="2147483679" r:id="rId4"/>
    <p:sldLayoutId id="2147483666" r:id="rId5"/>
    <p:sldLayoutId id="2147483667" r:id="rId6"/>
    <p:sldLayoutId id="2147483668" r:id="rId7"/>
    <p:sldLayoutId id="2147483669" r:id="rId8"/>
    <p:sldLayoutId id="2147483680" r:id="rId9"/>
  </p:sldLayoutIdLst>
  <p:timing>
    <p:tnLst>
      <p:par>
        <p:cTn id="1" dur="indefinite" restart="never" nodeType="tmRoot"/>
      </p:par>
    </p:tnLst>
  </p:timing>
  <p:txStyles>
    <p:titleStyle>
      <a:lvl1pPr algn="ctr" defTabSz="914400" rtl="0" eaLnBrk="1" latinLnBrk="0" hangingPunct="1">
        <a:spcBef>
          <a:spcPct val="0"/>
        </a:spcBef>
        <a:buNone/>
        <a:defRPr sz="4100" b="1" kern="1200">
          <a:solidFill>
            <a:srgbClr val="1B487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5000"/>
            <a:lum/>
          </a:blip>
          <a:srcRect/>
          <a:stretch>
            <a:fillRect l="5000" t="5000" r="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Abenomics</a:t>
            </a:r>
            <a:r>
              <a:rPr lang="en-US" dirty="0" smtClean="0"/>
              <a:t>:</a:t>
            </a:r>
            <a:br>
              <a:rPr lang="en-US" dirty="0" smtClean="0"/>
            </a:br>
            <a:r>
              <a:rPr lang="en-US" dirty="0" smtClean="0"/>
              <a:t>A Qualified Success?</a:t>
            </a:r>
            <a:endParaRPr lang="en-US" dirty="0"/>
          </a:p>
        </p:txBody>
      </p:sp>
      <p:sp>
        <p:nvSpPr>
          <p:cNvPr id="3" name="Subtitle 2"/>
          <p:cNvSpPr>
            <a:spLocks noGrp="1"/>
          </p:cNvSpPr>
          <p:nvPr>
            <p:ph type="subTitle" idx="1"/>
          </p:nvPr>
        </p:nvSpPr>
        <p:spPr/>
        <p:txBody>
          <a:bodyPr/>
          <a:lstStyle/>
          <a:p>
            <a:r>
              <a:rPr lang="en-US" dirty="0" smtClean="0"/>
              <a:t>Joseph E. </a:t>
            </a:r>
            <a:r>
              <a:rPr lang="en-US" dirty="0" smtClean="0"/>
              <a:t>Gagnon &amp; Jeff deGraaf</a:t>
            </a:r>
            <a:endParaRPr lang="en-US" dirty="0" smtClean="0"/>
          </a:p>
          <a:p>
            <a:r>
              <a:rPr lang="en-US" dirty="0" smtClean="0"/>
              <a:t>November 21, 2013</a:t>
            </a:r>
            <a:endParaRPr lang="en-US" dirty="0"/>
          </a:p>
        </p:txBody>
      </p:sp>
      <p:sp>
        <p:nvSpPr>
          <p:cNvPr id="4" name="TextBox 3"/>
          <p:cNvSpPr txBox="1"/>
          <p:nvPr/>
        </p:nvSpPr>
        <p:spPr>
          <a:xfrm>
            <a:off x="1754080" y="6488668"/>
            <a:ext cx="5562600" cy="369332"/>
          </a:xfrm>
          <a:prstGeom prst="rect">
            <a:avLst/>
          </a:prstGeom>
          <a:noFill/>
        </p:spPr>
        <p:txBody>
          <a:bodyPr wrap="square" rtlCol="0">
            <a:spAutoFit/>
          </a:bodyPr>
          <a:lstStyle/>
          <a:p>
            <a:pPr algn="ctr"/>
            <a:r>
              <a:rPr lang="en-US" dirty="0" smtClean="0"/>
              <a:t>For a copy of the slides please email: sales@renmac.com</a:t>
            </a:r>
            <a:endParaRPr lang="en-US" dirty="0"/>
          </a:p>
        </p:txBody>
      </p:sp>
    </p:spTree>
    <p:extLst>
      <p:ext uri="{BB962C8B-B14F-4D97-AF65-F5344CB8AC3E}">
        <p14:creationId xmlns:p14="http://schemas.microsoft.com/office/powerpoint/2010/main" val="436252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Debt Arithmetic</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28801"/>
                <a:ext cx="8382000" cy="4419600"/>
              </a:xfrm>
            </p:spPr>
            <p:txBody>
              <a:bodyPr>
                <a:normAutofit/>
              </a:bodyPr>
              <a:lstStyle/>
              <a:p>
                <a14:m>
                  <m:oMath xmlns:m="http://schemas.openxmlformats.org/officeDocument/2006/math">
                    <m:f>
                      <m:fPr>
                        <m:ctrlPr>
                          <a:rPr lang="en-US" i="1" smtClean="0">
                            <a:latin typeface="Cambria Math"/>
                          </a:rPr>
                        </m:ctrlPr>
                      </m:fPr>
                      <m:num>
                        <m:r>
                          <a:rPr lang="en-US" b="0" i="1" smtClean="0">
                            <a:latin typeface="Cambria Math"/>
                          </a:rPr>
                          <m:t>𝐷𝑒𝑏𝑡</m:t>
                        </m:r>
                      </m:num>
                      <m:den>
                        <m:r>
                          <a:rPr lang="en-US" b="0" i="1" smtClean="0">
                            <a:latin typeface="Cambria Math"/>
                          </a:rPr>
                          <m:t>𝐺𝐷𝑃</m:t>
                        </m:r>
                      </m:den>
                    </m:f>
                  </m:oMath>
                </a14:m>
                <a:r>
                  <a:rPr lang="en-US" dirty="0" smtClean="0"/>
                  <a:t>(</a:t>
                </a:r>
                <a:r>
                  <a:rPr lang="en-US" sz="2000" dirty="0" smtClean="0"/>
                  <a:t>2013</a:t>
                </a:r>
                <a:r>
                  <a:rPr lang="en-US" dirty="0" smtClean="0"/>
                  <a:t>) = </a:t>
                </a:r>
                <a14:m>
                  <m:oMath xmlns:m="http://schemas.openxmlformats.org/officeDocument/2006/math">
                    <m:f>
                      <m:fPr>
                        <m:ctrlPr>
                          <a:rPr lang="en-US" i="1" smtClean="0">
                            <a:latin typeface="Cambria Math"/>
                          </a:rPr>
                        </m:ctrlPr>
                      </m:fPr>
                      <m:num>
                        <m:r>
                          <a:rPr lang="en-US" b="0" i="1" smtClean="0">
                            <a:latin typeface="Cambria Math"/>
                          </a:rPr>
                          <m:t>(1+</m:t>
                        </m:r>
                        <m:r>
                          <a:rPr lang="en-US" b="0" i="1" smtClean="0">
                            <a:latin typeface="Cambria Math"/>
                          </a:rPr>
                          <m:t>𝑟</m:t>
                        </m:r>
                        <m:r>
                          <a:rPr lang="en-US" b="0" i="1" smtClean="0">
                            <a:latin typeface="Cambria Math"/>
                          </a:rPr>
                          <m:t>)</m:t>
                        </m:r>
                      </m:num>
                      <m:den>
                        <m:r>
                          <a:rPr lang="en-US" b="0" i="1" smtClean="0">
                            <a:latin typeface="Cambria Math"/>
                          </a:rPr>
                          <m:t>(1+</m:t>
                        </m:r>
                        <m:r>
                          <a:rPr lang="en-US" b="0" i="1" smtClean="0">
                            <a:latin typeface="Cambria Math"/>
                          </a:rPr>
                          <m:t>𝑔</m:t>
                        </m:r>
                        <m:r>
                          <a:rPr lang="en-US" b="0" i="1" smtClean="0">
                            <a:latin typeface="Cambria Math"/>
                          </a:rPr>
                          <m:t>)</m:t>
                        </m:r>
                      </m:den>
                    </m:f>
                    <m:r>
                      <a:rPr lang="en-US" b="0" i="1" smtClean="0">
                        <a:latin typeface="Cambria Math"/>
                      </a:rPr>
                      <m:t> </m:t>
                    </m:r>
                    <m:f>
                      <m:fPr>
                        <m:ctrlPr>
                          <a:rPr lang="en-US" i="1">
                            <a:latin typeface="Cambria Math"/>
                          </a:rPr>
                        </m:ctrlPr>
                      </m:fPr>
                      <m:num>
                        <m:r>
                          <a:rPr lang="en-US" i="1">
                            <a:latin typeface="Cambria Math"/>
                          </a:rPr>
                          <m:t>𝐷𝑒𝑏𝑡</m:t>
                        </m:r>
                      </m:num>
                      <m:den>
                        <m:r>
                          <a:rPr lang="en-US" i="1">
                            <a:latin typeface="Cambria Math"/>
                          </a:rPr>
                          <m:t>𝐺𝐷𝑃</m:t>
                        </m:r>
                      </m:den>
                    </m:f>
                  </m:oMath>
                </a14:m>
                <a:r>
                  <a:rPr lang="en-US" dirty="0"/>
                  <a:t>(</a:t>
                </a:r>
                <a:r>
                  <a:rPr lang="en-US" sz="2000" dirty="0" smtClean="0"/>
                  <a:t>2012</a:t>
                </a:r>
                <a:r>
                  <a:rPr lang="en-US" dirty="0" smtClean="0"/>
                  <a:t>) + </a:t>
                </a:r>
                <a14:m>
                  <m:oMath xmlns:m="http://schemas.openxmlformats.org/officeDocument/2006/math">
                    <m:f>
                      <m:fPr>
                        <m:ctrlPr>
                          <a:rPr lang="en-US" i="1">
                            <a:latin typeface="Cambria Math"/>
                          </a:rPr>
                        </m:ctrlPr>
                      </m:fPr>
                      <m:num>
                        <m:r>
                          <a:rPr lang="en-US" b="0" i="1" smtClean="0">
                            <a:latin typeface="Cambria Math"/>
                          </a:rPr>
                          <m:t>𝑃𝑟𝑖𝑚𝑎𝑟𝑦𝐷𝑒𝑓𝑖𝑐𝑖𝑡</m:t>
                        </m:r>
                      </m:num>
                      <m:den>
                        <m:r>
                          <a:rPr lang="en-US" i="1">
                            <a:latin typeface="Cambria Math"/>
                          </a:rPr>
                          <m:t>𝐺𝐷𝑃</m:t>
                        </m:r>
                      </m:den>
                    </m:f>
                  </m:oMath>
                </a14:m>
                <a:r>
                  <a:rPr lang="en-US" dirty="0"/>
                  <a:t>(</a:t>
                </a:r>
                <a:r>
                  <a:rPr lang="en-US" sz="2000" dirty="0"/>
                  <a:t>2013</a:t>
                </a:r>
                <a:r>
                  <a:rPr lang="en-US" dirty="0"/>
                  <a:t>) </a:t>
                </a:r>
                <a:endParaRPr lang="en-US" dirty="0" smtClean="0"/>
              </a:p>
              <a:p>
                <a:endParaRPr lang="en-US" dirty="0" smtClean="0"/>
              </a:p>
              <a:p>
                <a:r>
                  <a:rPr lang="en-US" dirty="0" smtClean="0"/>
                  <a:t>To stabilize Debt/GDP at 150%:</a:t>
                </a:r>
                <a:endParaRPr lang="en-US" dirty="0"/>
              </a:p>
              <a:p>
                <a:r>
                  <a:rPr lang="en-US" dirty="0" smtClean="0"/>
                  <a:t>If r=0.5 and g=2.5, need primary deficit = 3%.</a:t>
                </a:r>
              </a:p>
              <a:p>
                <a:endParaRPr lang="en-US" dirty="0" smtClean="0"/>
              </a:p>
              <a:p>
                <a:r>
                  <a:rPr lang="en-US" dirty="0" smtClean="0"/>
                  <a:t>IMF assumes r=4.5 and g=2.5, then need primary deficit = -3%.  Too pessimistic.</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28801"/>
                <a:ext cx="8382000" cy="4419600"/>
              </a:xfrm>
              <a:blipFill rotWithShape="1">
                <a:blip r:embed="rId2"/>
                <a:stretch>
                  <a:fillRect l="-1818" r="-2182" b="-1379"/>
                </a:stretch>
              </a:blipFill>
            </p:spPr>
            <p:txBody>
              <a:bodyPr/>
              <a:lstStyle/>
              <a:p>
                <a:r>
                  <a:rPr lang="en-US">
                    <a:noFill/>
                  </a:rPr>
                  <a:t> </a:t>
                </a:r>
              </a:p>
            </p:txBody>
          </p:sp>
        </mc:Fallback>
      </mc:AlternateContent>
      <p:sp>
        <p:nvSpPr>
          <p:cNvPr id="5" name="Footer Placeholder 4"/>
          <p:cNvSpPr>
            <a:spLocks noGrp="1"/>
          </p:cNvSpPr>
          <p:nvPr>
            <p:ph type="ftr" sz="quarter" idx="4294967295"/>
          </p:nvPr>
        </p:nvSpPr>
        <p:spPr>
          <a:xfrm>
            <a:off x="0" y="6492875"/>
            <a:ext cx="68580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pPr algn="l"/>
            <a:r>
              <a:rPr lang="en-US" dirty="0" smtClean="0"/>
              <a:t>Peterson Institute for International Economics  |  1750 Massachusetts Ave., NW  |  Washington, DC  20036</a:t>
            </a:r>
            <a:endParaRPr lang="en-US" dirty="0"/>
          </a:p>
        </p:txBody>
      </p:sp>
      <p:sp>
        <p:nvSpPr>
          <p:cNvPr id="6" name="Slide Number Placeholder 6"/>
          <p:cNvSpPr>
            <a:spLocks noGrp="1"/>
          </p:cNvSpPr>
          <p:nvPr>
            <p:ph type="sldNum" sz="quarter" idx="4"/>
          </p:nvPr>
        </p:nvSpPr>
        <p:spPr>
          <a:xfrm>
            <a:off x="0" y="1"/>
            <a:ext cx="381000" cy="304799"/>
          </a:xfrm>
        </p:spPr>
        <p:txBody>
          <a:bodyPr/>
          <a:lstStyle/>
          <a:p>
            <a:pPr algn="l"/>
            <a:fld id="{42F01136-23F1-4513-BEA1-70D05A250A7C}" type="slidenum">
              <a:rPr lang="en-US" b="1" smtClean="0">
                <a:solidFill>
                  <a:schemeClr val="bg1"/>
                </a:solidFill>
              </a:rPr>
              <a:t>10</a:t>
            </a:fld>
            <a:endParaRPr lang="en-US" b="1" dirty="0">
              <a:solidFill>
                <a:schemeClr val="bg1"/>
              </a:solidFill>
            </a:endParaRPr>
          </a:p>
        </p:txBody>
      </p:sp>
    </p:spTree>
    <p:extLst>
      <p:ext uri="{BB962C8B-B14F-4D97-AF65-F5344CB8AC3E}">
        <p14:creationId xmlns:p14="http://schemas.microsoft.com/office/powerpoint/2010/main" val="851100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Japan’s Primary Fiscal Deficit</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9679625"/>
              </p:ext>
            </p:extLst>
          </p:nvPr>
        </p:nvGraphicFramePr>
        <p:xfrm>
          <a:off x="457200" y="1868358"/>
          <a:ext cx="8229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09600" y="6149459"/>
            <a:ext cx="1845120" cy="276999"/>
          </a:xfrm>
          <a:prstGeom prst="rect">
            <a:avLst/>
          </a:prstGeom>
          <a:noFill/>
        </p:spPr>
        <p:txBody>
          <a:bodyPr wrap="none" rtlCol="0">
            <a:spAutoFit/>
          </a:bodyPr>
          <a:lstStyle/>
          <a:p>
            <a:r>
              <a:rPr lang="en-US" sz="1200" dirty="0" smtClean="0"/>
              <a:t>Source: IMF </a:t>
            </a:r>
            <a:r>
              <a:rPr lang="en-US" sz="1200" i="1" dirty="0" smtClean="0"/>
              <a:t>Fiscal Monitor</a:t>
            </a:r>
            <a:endParaRPr lang="en-US" sz="1200" i="1" dirty="0"/>
          </a:p>
        </p:txBody>
      </p:sp>
      <p:sp>
        <p:nvSpPr>
          <p:cNvPr id="6" name="Footer Placeholder 4"/>
          <p:cNvSpPr>
            <a:spLocks noGrp="1"/>
          </p:cNvSpPr>
          <p:nvPr>
            <p:ph type="ftr" sz="quarter" idx="4294967295"/>
          </p:nvPr>
        </p:nvSpPr>
        <p:spPr>
          <a:xfrm>
            <a:off x="0" y="6492875"/>
            <a:ext cx="68580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pPr algn="l"/>
            <a:r>
              <a:rPr lang="en-US" dirty="0" smtClean="0"/>
              <a:t>Peterson Institute for International Economics  |  1750 Massachusetts Ave., NW  |  Washington, DC  20036</a:t>
            </a:r>
            <a:endParaRPr lang="en-US" dirty="0"/>
          </a:p>
        </p:txBody>
      </p:sp>
      <p:sp>
        <p:nvSpPr>
          <p:cNvPr id="7" name="Slide Number Placeholder 6"/>
          <p:cNvSpPr>
            <a:spLocks noGrp="1"/>
          </p:cNvSpPr>
          <p:nvPr>
            <p:ph type="sldNum" sz="quarter" idx="4"/>
          </p:nvPr>
        </p:nvSpPr>
        <p:spPr>
          <a:xfrm>
            <a:off x="0" y="1"/>
            <a:ext cx="381000" cy="304799"/>
          </a:xfrm>
        </p:spPr>
        <p:txBody>
          <a:bodyPr/>
          <a:lstStyle/>
          <a:p>
            <a:pPr algn="l"/>
            <a:fld id="{42F01136-23F1-4513-BEA1-70D05A250A7C}" type="slidenum">
              <a:rPr lang="en-US" b="1" smtClean="0">
                <a:solidFill>
                  <a:schemeClr val="bg1"/>
                </a:solidFill>
              </a:rPr>
              <a:t>11</a:t>
            </a:fld>
            <a:endParaRPr lang="en-US" b="1" dirty="0">
              <a:solidFill>
                <a:schemeClr val="bg1"/>
              </a:solidFill>
            </a:endParaRPr>
          </a:p>
        </p:txBody>
      </p:sp>
    </p:spTree>
    <p:extLst>
      <p:ext uri="{BB962C8B-B14F-4D97-AF65-F5344CB8AC3E}">
        <p14:creationId xmlns:p14="http://schemas.microsoft.com/office/powerpoint/2010/main" val="2252685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Stimulus Package</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dirty="0" smtClean="0"/>
              <a:t>Consumption tax hike and expiration of earthquake stimulus equal about 2% of GDP in 2014.</a:t>
            </a:r>
          </a:p>
          <a:p>
            <a:pPr marL="457200" indent="-457200">
              <a:buFont typeface="Arial" pitchFamily="34" charset="0"/>
              <a:buChar char="•"/>
            </a:pPr>
            <a:r>
              <a:rPr lang="en-US" dirty="0" smtClean="0"/>
              <a:t>Last month, Abe proposed about 1% of GDP in temporary tax cuts and extra spending to cushion the blow.</a:t>
            </a:r>
          </a:p>
          <a:p>
            <a:pPr marL="1200150" lvl="1" indent="-457200">
              <a:buFont typeface="Arial" pitchFamily="34" charset="0"/>
              <a:buChar char="•"/>
            </a:pPr>
            <a:r>
              <a:rPr lang="en-US" dirty="0" smtClean="0"/>
              <a:t>Mainly investment tax credits</a:t>
            </a:r>
          </a:p>
          <a:p>
            <a:pPr marL="1200150" lvl="1" indent="-457200">
              <a:buFont typeface="Arial" pitchFamily="34" charset="0"/>
              <a:buChar char="•"/>
            </a:pPr>
            <a:r>
              <a:rPr lang="en-US" dirty="0" smtClean="0"/>
              <a:t>May end corporate tax surcharge early</a:t>
            </a:r>
          </a:p>
          <a:p>
            <a:endParaRPr lang="en-US" dirty="0"/>
          </a:p>
        </p:txBody>
      </p:sp>
      <p:sp>
        <p:nvSpPr>
          <p:cNvPr id="4" name="Footer Placeholder 4"/>
          <p:cNvSpPr>
            <a:spLocks noGrp="1"/>
          </p:cNvSpPr>
          <p:nvPr>
            <p:ph type="ftr" sz="quarter" idx="4294967295"/>
          </p:nvPr>
        </p:nvSpPr>
        <p:spPr>
          <a:xfrm>
            <a:off x="0" y="6492875"/>
            <a:ext cx="68580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pPr algn="l"/>
            <a:r>
              <a:rPr lang="en-US" dirty="0" smtClean="0"/>
              <a:t>Peterson Institute for International Economics  |  1750 Massachusetts Ave., NW  |  Washington, DC  20036</a:t>
            </a:r>
            <a:endParaRPr lang="en-US" dirty="0"/>
          </a:p>
        </p:txBody>
      </p:sp>
      <p:sp>
        <p:nvSpPr>
          <p:cNvPr id="6" name="Slide Number Placeholder 6"/>
          <p:cNvSpPr>
            <a:spLocks noGrp="1"/>
          </p:cNvSpPr>
          <p:nvPr>
            <p:ph type="sldNum" sz="quarter" idx="4"/>
          </p:nvPr>
        </p:nvSpPr>
        <p:spPr>
          <a:xfrm>
            <a:off x="0" y="1"/>
            <a:ext cx="381000" cy="304799"/>
          </a:xfrm>
        </p:spPr>
        <p:txBody>
          <a:bodyPr/>
          <a:lstStyle/>
          <a:p>
            <a:pPr algn="l"/>
            <a:fld id="{42F01136-23F1-4513-BEA1-70D05A250A7C}" type="slidenum">
              <a:rPr lang="en-US" b="1" smtClean="0">
                <a:solidFill>
                  <a:schemeClr val="bg1"/>
                </a:solidFill>
              </a:rPr>
              <a:t>12</a:t>
            </a:fld>
            <a:endParaRPr lang="en-US" b="1" dirty="0">
              <a:solidFill>
                <a:schemeClr val="bg1"/>
              </a:solidFill>
            </a:endParaRPr>
          </a:p>
        </p:txBody>
      </p:sp>
    </p:spTree>
    <p:extLst>
      <p:ext uri="{BB962C8B-B14F-4D97-AF65-F5344CB8AC3E}">
        <p14:creationId xmlns:p14="http://schemas.microsoft.com/office/powerpoint/2010/main" val="433859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QE: Japan vs. United States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536478"/>
              </p:ext>
            </p:extLst>
          </p:nvPr>
        </p:nvGraphicFramePr>
        <p:xfrm>
          <a:off x="457200" y="1828800"/>
          <a:ext cx="8270239" cy="4582160"/>
        </p:xfrm>
        <a:graphic>
          <a:graphicData uri="http://schemas.openxmlformats.org/drawingml/2006/table">
            <a:tbl>
              <a:tblPr firstRow="1" bandRow="1">
                <a:tableStyleId>{5C22544A-7EE6-4342-B048-85BDC9FD1C3A}</a:tableStyleId>
              </a:tblPr>
              <a:tblGrid>
                <a:gridCol w="1741103"/>
                <a:gridCol w="1586519"/>
                <a:gridCol w="1647539"/>
                <a:gridCol w="1647539"/>
                <a:gridCol w="1647539"/>
              </a:tblGrid>
              <a:tr h="370840">
                <a:tc>
                  <a:txBody>
                    <a:bodyPr/>
                    <a:lstStyle/>
                    <a:p>
                      <a:endParaRPr lang="en-US" dirty="0"/>
                    </a:p>
                  </a:txBody>
                  <a:tcPr/>
                </a:tc>
                <a:tc>
                  <a:txBody>
                    <a:bodyPr/>
                    <a:lstStyle/>
                    <a:p>
                      <a:pPr algn="r"/>
                      <a:r>
                        <a:rPr lang="en-US" dirty="0" smtClean="0"/>
                        <a:t>July 2007</a:t>
                      </a:r>
                      <a:endParaRPr lang="en-US" dirty="0"/>
                    </a:p>
                  </a:txBody>
                  <a:tcPr/>
                </a:tc>
                <a:tc>
                  <a:txBody>
                    <a:bodyPr/>
                    <a:lstStyle/>
                    <a:p>
                      <a:pPr algn="r"/>
                      <a:r>
                        <a:rPr lang="en-US" dirty="0" smtClean="0"/>
                        <a:t>December 2012</a:t>
                      </a:r>
                      <a:endParaRPr lang="en-US" dirty="0"/>
                    </a:p>
                  </a:txBody>
                  <a:tcPr/>
                </a:tc>
                <a:tc>
                  <a:txBody>
                    <a:bodyPr/>
                    <a:lstStyle/>
                    <a:p>
                      <a:pPr algn="r"/>
                      <a:r>
                        <a:rPr lang="en-US" dirty="0" smtClean="0"/>
                        <a:t>November 2013</a:t>
                      </a:r>
                      <a:endParaRPr lang="en-US" dirty="0"/>
                    </a:p>
                  </a:txBody>
                  <a:tcPr/>
                </a:tc>
                <a:tc>
                  <a:txBody>
                    <a:bodyPr/>
                    <a:lstStyle/>
                    <a:p>
                      <a:pPr algn="r"/>
                      <a:r>
                        <a:rPr lang="en-US" dirty="0" smtClean="0"/>
                        <a:t>March 2015 ??</a:t>
                      </a:r>
                      <a:endParaRPr lang="en-US" dirty="0"/>
                    </a:p>
                  </a:txBody>
                  <a:tcPr/>
                </a:tc>
              </a:tr>
              <a:tr h="370840">
                <a:tc gridSpan="5">
                  <a:txBody>
                    <a:bodyPr/>
                    <a:lstStyle/>
                    <a:p>
                      <a:pPr algn="ctr"/>
                      <a:r>
                        <a:rPr lang="en-US" dirty="0" smtClean="0"/>
                        <a:t>Japan</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70840">
                <a:tc>
                  <a:txBody>
                    <a:bodyPr/>
                    <a:lstStyle/>
                    <a:p>
                      <a:r>
                        <a:rPr lang="en-US" dirty="0" smtClean="0"/>
                        <a:t>CB Assets (% of GDP)</a:t>
                      </a:r>
                      <a:endParaRPr lang="en-US" dirty="0"/>
                    </a:p>
                  </a:txBody>
                  <a:tcPr/>
                </a:tc>
                <a:tc>
                  <a:txBody>
                    <a:bodyPr/>
                    <a:lstStyle/>
                    <a:p>
                      <a:pPr algn="r"/>
                      <a:r>
                        <a:rPr lang="en-US" dirty="0" smtClean="0"/>
                        <a:t>21</a:t>
                      </a:r>
                      <a:endParaRPr lang="en-US" dirty="0"/>
                    </a:p>
                  </a:txBody>
                  <a:tcPr/>
                </a:tc>
                <a:tc>
                  <a:txBody>
                    <a:bodyPr/>
                    <a:lstStyle/>
                    <a:p>
                      <a:pPr algn="r"/>
                      <a:r>
                        <a:rPr lang="en-US" dirty="0" smtClean="0"/>
                        <a:t>33</a:t>
                      </a:r>
                      <a:endParaRPr lang="en-US" dirty="0"/>
                    </a:p>
                  </a:txBody>
                  <a:tcPr/>
                </a:tc>
                <a:tc>
                  <a:txBody>
                    <a:bodyPr/>
                    <a:lstStyle/>
                    <a:p>
                      <a:pPr algn="r"/>
                      <a:r>
                        <a:rPr lang="en-US" dirty="0" smtClean="0"/>
                        <a:t>45</a:t>
                      </a:r>
                      <a:endParaRPr lang="en-US" dirty="0"/>
                    </a:p>
                  </a:txBody>
                  <a:tcPr/>
                </a:tc>
                <a:tc>
                  <a:txBody>
                    <a:bodyPr/>
                    <a:lstStyle/>
                    <a:p>
                      <a:pPr algn="r"/>
                      <a:r>
                        <a:rPr lang="en-US" dirty="0" smtClean="0"/>
                        <a:t>57</a:t>
                      </a:r>
                      <a:endParaRPr lang="en-US" dirty="0"/>
                    </a:p>
                  </a:txBody>
                  <a:tcPr/>
                </a:tc>
              </a:tr>
              <a:tr h="370840">
                <a:tc>
                  <a:txBody>
                    <a:bodyPr/>
                    <a:lstStyle/>
                    <a:p>
                      <a:r>
                        <a:rPr lang="en-US" dirty="0" smtClean="0"/>
                        <a:t>10-year Bond Yield</a:t>
                      </a:r>
                      <a:endParaRPr lang="en-US" dirty="0"/>
                    </a:p>
                  </a:txBody>
                  <a:tcPr/>
                </a:tc>
                <a:tc>
                  <a:txBody>
                    <a:bodyPr/>
                    <a:lstStyle/>
                    <a:p>
                      <a:pPr algn="r"/>
                      <a:r>
                        <a:rPr lang="en-US" dirty="0" smtClean="0"/>
                        <a:t>1.8</a:t>
                      </a:r>
                      <a:endParaRPr lang="en-US" dirty="0"/>
                    </a:p>
                  </a:txBody>
                  <a:tcPr/>
                </a:tc>
                <a:tc>
                  <a:txBody>
                    <a:bodyPr/>
                    <a:lstStyle/>
                    <a:p>
                      <a:pPr algn="r"/>
                      <a:r>
                        <a:rPr lang="en-US" dirty="0" smtClean="0"/>
                        <a:t>0.8</a:t>
                      </a:r>
                      <a:endParaRPr lang="en-US" dirty="0"/>
                    </a:p>
                  </a:txBody>
                  <a:tcPr/>
                </a:tc>
                <a:tc>
                  <a:txBody>
                    <a:bodyPr/>
                    <a:lstStyle/>
                    <a:p>
                      <a:pPr algn="r"/>
                      <a:r>
                        <a:rPr lang="en-US" dirty="0" smtClean="0"/>
                        <a:t>0.6</a:t>
                      </a:r>
                      <a:endParaRPr lang="en-US" dirty="0"/>
                    </a:p>
                  </a:txBody>
                  <a:tcPr/>
                </a:tc>
                <a:tc>
                  <a:txBody>
                    <a:bodyPr/>
                    <a:lstStyle/>
                    <a:p>
                      <a:pPr algn="r"/>
                      <a:r>
                        <a:rPr lang="en-US" dirty="0" smtClean="0"/>
                        <a:t>??</a:t>
                      </a:r>
                      <a:endParaRPr lang="en-US" dirty="0"/>
                    </a:p>
                  </a:txBody>
                  <a:tcPr/>
                </a:tc>
              </a:tr>
              <a:tr h="370840">
                <a:tc gridSpan="5">
                  <a:txBody>
                    <a:bodyPr/>
                    <a:lstStyle/>
                    <a:p>
                      <a:pPr algn="ctr"/>
                      <a:r>
                        <a:rPr lang="en-US" dirty="0" smtClean="0"/>
                        <a:t>United States</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70840">
                <a:tc>
                  <a:txBody>
                    <a:bodyPr/>
                    <a:lstStyle/>
                    <a:p>
                      <a:r>
                        <a:rPr lang="en-US" dirty="0" smtClean="0"/>
                        <a:t>CB Assets (% of GDP)</a:t>
                      </a:r>
                      <a:endParaRPr lang="en-US" dirty="0"/>
                    </a:p>
                  </a:txBody>
                  <a:tcPr/>
                </a:tc>
                <a:tc>
                  <a:txBody>
                    <a:bodyPr/>
                    <a:lstStyle/>
                    <a:p>
                      <a:pPr algn="r"/>
                      <a:r>
                        <a:rPr lang="en-US" dirty="0" smtClean="0"/>
                        <a:t>6</a:t>
                      </a:r>
                      <a:endParaRPr lang="en-US" dirty="0"/>
                    </a:p>
                  </a:txBody>
                  <a:tcPr/>
                </a:tc>
                <a:tc>
                  <a:txBody>
                    <a:bodyPr/>
                    <a:lstStyle/>
                    <a:p>
                      <a:pPr algn="r"/>
                      <a:r>
                        <a:rPr lang="en-US" dirty="0" smtClean="0"/>
                        <a:t>19</a:t>
                      </a:r>
                      <a:endParaRPr lang="en-US" dirty="0"/>
                    </a:p>
                  </a:txBody>
                  <a:tcPr/>
                </a:tc>
                <a:tc>
                  <a:txBody>
                    <a:bodyPr/>
                    <a:lstStyle/>
                    <a:p>
                      <a:pPr algn="r"/>
                      <a:r>
                        <a:rPr lang="en-US" dirty="0" smtClean="0"/>
                        <a:t>24</a:t>
                      </a:r>
                      <a:endParaRPr lang="en-US" dirty="0"/>
                    </a:p>
                  </a:txBody>
                  <a:tcPr/>
                </a:tc>
                <a:tc>
                  <a:txBody>
                    <a:bodyPr/>
                    <a:lstStyle/>
                    <a:p>
                      <a:pPr algn="r"/>
                      <a:r>
                        <a:rPr lang="en-US" dirty="0" smtClean="0"/>
                        <a:t>26</a:t>
                      </a:r>
                      <a:endParaRPr lang="en-US" dirty="0"/>
                    </a:p>
                  </a:txBody>
                  <a:tcPr/>
                </a:tc>
              </a:tr>
              <a:tr h="370840">
                <a:tc>
                  <a:txBody>
                    <a:bodyPr/>
                    <a:lstStyle/>
                    <a:p>
                      <a:r>
                        <a:rPr lang="en-US" dirty="0" smtClean="0"/>
                        <a:t>10-year Bond Yield</a:t>
                      </a:r>
                      <a:endParaRPr lang="en-US" dirty="0"/>
                    </a:p>
                  </a:txBody>
                  <a:tcPr/>
                </a:tc>
                <a:tc>
                  <a:txBody>
                    <a:bodyPr/>
                    <a:lstStyle/>
                    <a:p>
                      <a:pPr algn="r"/>
                      <a:r>
                        <a:rPr lang="en-US" dirty="0" smtClean="0"/>
                        <a:t>5.0</a:t>
                      </a:r>
                      <a:endParaRPr lang="en-US" dirty="0"/>
                    </a:p>
                  </a:txBody>
                  <a:tcPr/>
                </a:tc>
                <a:tc>
                  <a:txBody>
                    <a:bodyPr/>
                    <a:lstStyle/>
                    <a:p>
                      <a:pPr algn="r"/>
                      <a:r>
                        <a:rPr lang="en-US" dirty="0" smtClean="0"/>
                        <a:t>1.7</a:t>
                      </a:r>
                      <a:endParaRPr lang="en-US" dirty="0"/>
                    </a:p>
                  </a:txBody>
                  <a:tcPr/>
                </a:tc>
                <a:tc>
                  <a:txBody>
                    <a:bodyPr/>
                    <a:lstStyle/>
                    <a:p>
                      <a:pPr algn="r"/>
                      <a:r>
                        <a:rPr lang="en-US" dirty="0" smtClean="0"/>
                        <a:t>2.7</a:t>
                      </a:r>
                      <a:endParaRPr lang="en-US" dirty="0"/>
                    </a:p>
                  </a:txBody>
                  <a:tcPr/>
                </a:tc>
                <a:tc>
                  <a:txBody>
                    <a:bodyPr/>
                    <a:lstStyle/>
                    <a:p>
                      <a:pPr algn="r"/>
                      <a:r>
                        <a:rPr lang="en-US" dirty="0" smtClean="0"/>
                        <a:t>??</a:t>
                      </a:r>
                      <a:endParaRPr lang="en-US" dirty="0"/>
                    </a:p>
                  </a:txBody>
                  <a:tcPr/>
                </a:tc>
              </a:tr>
              <a:tr h="370840">
                <a:tc gridSpan="5">
                  <a:txBody>
                    <a:bodyPr/>
                    <a:lstStyle/>
                    <a:p>
                      <a:r>
                        <a:rPr lang="en-US" dirty="0" smtClean="0"/>
                        <a:t>Sources: Bank of Japan, Federal Reserve Board, IMF </a:t>
                      </a:r>
                      <a:r>
                        <a:rPr lang="en-US" i="1" dirty="0" smtClean="0"/>
                        <a:t>International Financial Statistics, Bloomberg, </a:t>
                      </a:r>
                      <a:r>
                        <a:rPr lang="en-US" i="0" dirty="0" smtClean="0"/>
                        <a:t>and author’s projections</a:t>
                      </a:r>
                      <a:r>
                        <a:rPr lang="en-US" i="0" baseline="0" dirty="0" smtClean="0"/>
                        <a:t> for 2015</a:t>
                      </a:r>
                      <a:r>
                        <a:rPr lang="en-US" dirty="0" smtClean="0"/>
                        <a:t>.</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bl>
          </a:graphicData>
        </a:graphic>
      </p:graphicFrame>
      <p:sp>
        <p:nvSpPr>
          <p:cNvPr id="5" name="Footer Placeholder 4"/>
          <p:cNvSpPr>
            <a:spLocks noGrp="1"/>
          </p:cNvSpPr>
          <p:nvPr>
            <p:ph type="ftr" sz="quarter" idx="4294967295"/>
          </p:nvPr>
        </p:nvSpPr>
        <p:spPr>
          <a:xfrm>
            <a:off x="0" y="6492875"/>
            <a:ext cx="68580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pPr algn="l"/>
            <a:r>
              <a:rPr lang="en-US" dirty="0" smtClean="0"/>
              <a:t>Peterson Institute for International Economics  |  1750 Massachusetts Ave., NW  |  Washington, DC  20036</a:t>
            </a:r>
            <a:endParaRPr lang="en-US" dirty="0"/>
          </a:p>
        </p:txBody>
      </p:sp>
      <p:sp>
        <p:nvSpPr>
          <p:cNvPr id="6" name="Slide Number Placeholder 6"/>
          <p:cNvSpPr>
            <a:spLocks noGrp="1"/>
          </p:cNvSpPr>
          <p:nvPr>
            <p:ph type="sldNum" sz="quarter" idx="4"/>
          </p:nvPr>
        </p:nvSpPr>
        <p:spPr>
          <a:xfrm>
            <a:off x="0" y="1"/>
            <a:ext cx="381000" cy="304799"/>
          </a:xfrm>
        </p:spPr>
        <p:txBody>
          <a:bodyPr/>
          <a:lstStyle/>
          <a:p>
            <a:pPr algn="l"/>
            <a:fld id="{42F01136-23F1-4513-BEA1-70D05A250A7C}" type="slidenum">
              <a:rPr lang="en-US" b="1" smtClean="0">
                <a:solidFill>
                  <a:schemeClr val="bg1"/>
                </a:solidFill>
              </a:rPr>
              <a:t>13</a:t>
            </a:fld>
            <a:endParaRPr lang="en-US" b="1" dirty="0">
              <a:solidFill>
                <a:schemeClr val="bg1"/>
              </a:solidFill>
            </a:endParaRPr>
          </a:p>
        </p:txBody>
      </p:sp>
    </p:spTree>
    <p:extLst>
      <p:ext uri="{BB962C8B-B14F-4D97-AF65-F5344CB8AC3E}">
        <p14:creationId xmlns:p14="http://schemas.microsoft.com/office/powerpoint/2010/main" val="2725719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BOJ Policy Success?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0799422"/>
              </p:ext>
            </p:extLst>
          </p:nvPr>
        </p:nvGraphicFramePr>
        <p:xfrm>
          <a:off x="457200" y="1828800"/>
          <a:ext cx="8229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09600" y="6149459"/>
            <a:ext cx="1372940" cy="276999"/>
          </a:xfrm>
          <a:prstGeom prst="rect">
            <a:avLst/>
          </a:prstGeom>
          <a:noFill/>
        </p:spPr>
        <p:txBody>
          <a:bodyPr wrap="none" rtlCol="0">
            <a:spAutoFit/>
          </a:bodyPr>
          <a:lstStyle/>
          <a:p>
            <a:r>
              <a:rPr lang="en-US" sz="1200" dirty="0" smtClean="0"/>
              <a:t>Source: Bloomberg</a:t>
            </a:r>
            <a:endParaRPr lang="en-US" sz="1200" i="1" dirty="0"/>
          </a:p>
        </p:txBody>
      </p:sp>
      <p:sp>
        <p:nvSpPr>
          <p:cNvPr id="5" name="Footer Placeholder 4"/>
          <p:cNvSpPr>
            <a:spLocks noGrp="1"/>
          </p:cNvSpPr>
          <p:nvPr>
            <p:ph type="ftr" sz="quarter" idx="4294967295"/>
          </p:nvPr>
        </p:nvSpPr>
        <p:spPr>
          <a:xfrm>
            <a:off x="0" y="6492875"/>
            <a:ext cx="68580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pPr algn="l"/>
            <a:r>
              <a:rPr lang="en-US" dirty="0" smtClean="0"/>
              <a:t>Peterson Institute for International Economics  |  1750 Massachusetts Ave., NW  |  Washington, DC  20036</a:t>
            </a:r>
            <a:endParaRPr lang="en-US" dirty="0"/>
          </a:p>
        </p:txBody>
      </p:sp>
      <p:sp>
        <p:nvSpPr>
          <p:cNvPr id="7" name="Slide Number Placeholder 6"/>
          <p:cNvSpPr>
            <a:spLocks noGrp="1"/>
          </p:cNvSpPr>
          <p:nvPr>
            <p:ph type="sldNum" sz="quarter" idx="4"/>
          </p:nvPr>
        </p:nvSpPr>
        <p:spPr>
          <a:xfrm>
            <a:off x="0" y="1"/>
            <a:ext cx="381000" cy="304799"/>
          </a:xfrm>
        </p:spPr>
        <p:txBody>
          <a:bodyPr/>
          <a:lstStyle/>
          <a:p>
            <a:pPr algn="l"/>
            <a:fld id="{42F01136-23F1-4513-BEA1-70D05A250A7C}" type="slidenum">
              <a:rPr lang="en-US" b="1" smtClean="0">
                <a:solidFill>
                  <a:schemeClr val="bg1"/>
                </a:solidFill>
              </a:rPr>
              <a:t>14</a:t>
            </a:fld>
            <a:endParaRPr lang="en-US" b="1" dirty="0">
              <a:solidFill>
                <a:schemeClr val="bg1"/>
              </a:solidFill>
            </a:endParaRPr>
          </a:p>
        </p:txBody>
      </p:sp>
    </p:spTree>
    <p:extLst>
      <p:ext uri="{BB962C8B-B14F-4D97-AF65-F5344CB8AC3E}">
        <p14:creationId xmlns:p14="http://schemas.microsoft.com/office/powerpoint/2010/main" val="1622478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BOJ Policy Success?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1605445"/>
              </p:ext>
            </p:extLst>
          </p:nvPr>
        </p:nvGraphicFramePr>
        <p:xfrm>
          <a:off x="457200" y="1828800"/>
          <a:ext cx="8229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09600" y="6149459"/>
            <a:ext cx="2674450" cy="276999"/>
          </a:xfrm>
          <a:prstGeom prst="rect">
            <a:avLst/>
          </a:prstGeom>
          <a:noFill/>
        </p:spPr>
        <p:txBody>
          <a:bodyPr wrap="none" rtlCol="0">
            <a:spAutoFit/>
          </a:bodyPr>
          <a:lstStyle/>
          <a:p>
            <a:r>
              <a:rPr lang="en-US" sz="1200" dirty="0" smtClean="0"/>
              <a:t>Source: </a:t>
            </a:r>
            <a:r>
              <a:rPr lang="en-US" sz="1200" dirty="0" err="1" smtClean="0"/>
              <a:t>Datastream</a:t>
            </a:r>
            <a:r>
              <a:rPr lang="en-US" sz="1200" dirty="0" smtClean="0"/>
              <a:t> and Financial Times</a:t>
            </a:r>
            <a:endParaRPr lang="en-US" sz="1200" i="1" dirty="0"/>
          </a:p>
        </p:txBody>
      </p:sp>
      <p:sp>
        <p:nvSpPr>
          <p:cNvPr id="5" name="Footer Placeholder 4"/>
          <p:cNvSpPr>
            <a:spLocks noGrp="1"/>
          </p:cNvSpPr>
          <p:nvPr>
            <p:ph type="ftr" sz="quarter" idx="4294967295"/>
          </p:nvPr>
        </p:nvSpPr>
        <p:spPr>
          <a:xfrm>
            <a:off x="0" y="6492875"/>
            <a:ext cx="68580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pPr algn="l"/>
            <a:r>
              <a:rPr lang="en-US" dirty="0" smtClean="0"/>
              <a:t>Peterson Institute for International Economics  |  1750 Massachusetts Ave., NW  |  Washington, DC  20036</a:t>
            </a:r>
            <a:endParaRPr lang="en-US" dirty="0"/>
          </a:p>
        </p:txBody>
      </p:sp>
      <p:sp>
        <p:nvSpPr>
          <p:cNvPr id="7" name="Slide Number Placeholder 6"/>
          <p:cNvSpPr>
            <a:spLocks noGrp="1"/>
          </p:cNvSpPr>
          <p:nvPr>
            <p:ph type="sldNum" sz="quarter" idx="4"/>
          </p:nvPr>
        </p:nvSpPr>
        <p:spPr>
          <a:xfrm>
            <a:off x="0" y="1"/>
            <a:ext cx="381000" cy="304799"/>
          </a:xfrm>
        </p:spPr>
        <p:txBody>
          <a:bodyPr/>
          <a:lstStyle/>
          <a:p>
            <a:pPr algn="l"/>
            <a:fld id="{42F01136-23F1-4513-BEA1-70D05A250A7C}" type="slidenum">
              <a:rPr lang="en-US" b="1" smtClean="0">
                <a:solidFill>
                  <a:schemeClr val="bg1"/>
                </a:solidFill>
              </a:rPr>
              <a:t>15</a:t>
            </a:fld>
            <a:endParaRPr lang="en-US" b="1" dirty="0">
              <a:solidFill>
                <a:schemeClr val="bg1"/>
              </a:solidFill>
            </a:endParaRPr>
          </a:p>
        </p:txBody>
      </p:sp>
    </p:spTree>
    <p:extLst>
      <p:ext uri="{BB962C8B-B14F-4D97-AF65-F5344CB8AC3E}">
        <p14:creationId xmlns:p14="http://schemas.microsoft.com/office/powerpoint/2010/main" val="964098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Yen and Trade Balance</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4370042"/>
              </p:ext>
            </p:extLst>
          </p:nvPr>
        </p:nvGraphicFramePr>
        <p:xfrm>
          <a:off x="457200" y="1828800"/>
          <a:ext cx="8229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09600" y="6149459"/>
            <a:ext cx="4782078" cy="276999"/>
          </a:xfrm>
          <a:prstGeom prst="rect">
            <a:avLst/>
          </a:prstGeom>
          <a:noFill/>
        </p:spPr>
        <p:txBody>
          <a:bodyPr wrap="none" rtlCol="0">
            <a:spAutoFit/>
          </a:bodyPr>
          <a:lstStyle/>
          <a:p>
            <a:r>
              <a:rPr lang="en-US" sz="1200" dirty="0" smtClean="0"/>
              <a:t>Source: IMF </a:t>
            </a:r>
            <a:r>
              <a:rPr lang="en-US" sz="1200" i="1" dirty="0" smtClean="0"/>
              <a:t>International Financial Statistics </a:t>
            </a:r>
            <a:r>
              <a:rPr lang="en-US" sz="1200" dirty="0" smtClean="0"/>
              <a:t>and</a:t>
            </a:r>
            <a:r>
              <a:rPr lang="en-US" sz="1200" i="1" dirty="0" smtClean="0"/>
              <a:t> World Economic Outlook</a:t>
            </a:r>
            <a:endParaRPr lang="en-US" sz="1200" i="1" dirty="0"/>
          </a:p>
        </p:txBody>
      </p:sp>
      <p:sp>
        <p:nvSpPr>
          <p:cNvPr id="6" name="Footer Placeholder 4"/>
          <p:cNvSpPr>
            <a:spLocks noGrp="1"/>
          </p:cNvSpPr>
          <p:nvPr>
            <p:ph type="ftr" sz="quarter" idx="4294967295"/>
          </p:nvPr>
        </p:nvSpPr>
        <p:spPr>
          <a:xfrm>
            <a:off x="0" y="6492875"/>
            <a:ext cx="68580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pPr algn="l"/>
            <a:r>
              <a:rPr lang="en-US" dirty="0" smtClean="0"/>
              <a:t>Peterson Institute for International Economics  |  1750 Massachusetts Ave., NW  |  Washington, DC  20036</a:t>
            </a:r>
            <a:endParaRPr lang="en-US" dirty="0"/>
          </a:p>
        </p:txBody>
      </p:sp>
      <p:sp>
        <p:nvSpPr>
          <p:cNvPr id="7" name="Slide Number Placeholder 6"/>
          <p:cNvSpPr>
            <a:spLocks noGrp="1"/>
          </p:cNvSpPr>
          <p:nvPr>
            <p:ph type="sldNum" sz="quarter" idx="4"/>
          </p:nvPr>
        </p:nvSpPr>
        <p:spPr>
          <a:xfrm>
            <a:off x="0" y="1"/>
            <a:ext cx="381000" cy="304799"/>
          </a:xfrm>
        </p:spPr>
        <p:txBody>
          <a:bodyPr/>
          <a:lstStyle/>
          <a:p>
            <a:pPr algn="l"/>
            <a:fld id="{42F01136-23F1-4513-BEA1-70D05A250A7C}" type="slidenum">
              <a:rPr lang="en-US" b="1" smtClean="0">
                <a:solidFill>
                  <a:schemeClr val="bg1"/>
                </a:solidFill>
              </a:rPr>
              <a:t>16</a:t>
            </a:fld>
            <a:endParaRPr lang="en-US" b="1" dirty="0">
              <a:solidFill>
                <a:schemeClr val="bg1"/>
              </a:solidFill>
            </a:endParaRPr>
          </a:p>
        </p:txBody>
      </p:sp>
    </p:spTree>
    <p:extLst>
      <p:ext uri="{BB962C8B-B14F-4D97-AF65-F5344CB8AC3E}">
        <p14:creationId xmlns:p14="http://schemas.microsoft.com/office/powerpoint/2010/main" val="3895380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End Deflation and Stabilize Debt?</a:t>
            </a:r>
            <a:br>
              <a:rPr lang="en-US" dirty="0" smtClean="0"/>
            </a:br>
            <a:r>
              <a:rPr lang="en-US" dirty="0" smtClean="0"/>
              <a:t>Probably Yes</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dirty="0" smtClean="0"/>
              <a:t>Higher equity prices, lower real interest rates, fiscal stimulus will boost spending.</a:t>
            </a:r>
          </a:p>
          <a:p>
            <a:pPr marL="457200" indent="-457200">
              <a:buFont typeface="Arial" pitchFamily="34" charset="0"/>
              <a:buChar char="•"/>
            </a:pPr>
            <a:r>
              <a:rPr lang="en-US" dirty="0" smtClean="0"/>
              <a:t>Weaker yen will boost exports.</a:t>
            </a:r>
          </a:p>
          <a:p>
            <a:pPr marL="457200" indent="-457200">
              <a:buFont typeface="Arial" pitchFamily="34" charset="0"/>
              <a:buChar char="•"/>
            </a:pPr>
            <a:r>
              <a:rPr lang="en-US" dirty="0" smtClean="0"/>
              <a:t>Stronger growth will allow rising inflation.</a:t>
            </a:r>
          </a:p>
          <a:p>
            <a:pPr marL="457200" indent="-457200">
              <a:buFont typeface="Arial" pitchFamily="34" charset="0"/>
              <a:buChar char="•"/>
            </a:pPr>
            <a:r>
              <a:rPr lang="en-US" dirty="0" smtClean="0"/>
              <a:t>Bond markets resigned to large negative real returns.</a:t>
            </a:r>
          </a:p>
          <a:p>
            <a:pPr marL="457200" indent="-457200">
              <a:buFont typeface="Arial" pitchFamily="34" charset="0"/>
              <a:buChar char="•"/>
            </a:pPr>
            <a:r>
              <a:rPr lang="en-US" dirty="0" smtClean="0"/>
              <a:t>Debt is stabilizing, but long-run aging costs still rising as in US and Europe.</a:t>
            </a:r>
          </a:p>
          <a:p>
            <a:endParaRPr lang="en-US" dirty="0"/>
          </a:p>
        </p:txBody>
      </p:sp>
      <p:sp>
        <p:nvSpPr>
          <p:cNvPr id="4" name="Footer Placeholder 4"/>
          <p:cNvSpPr>
            <a:spLocks noGrp="1"/>
          </p:cNvSpPr>
          <p:nvPr>
            <p:ph type="ftr" sz="quarter" idx="4294967295"/>
          </p:nvPr>
        </p:nvSpPr>
        <p:spPr>
          <a:xfrm>
            <a:off x="0" y="6492875"/>
            <a:ext cx="68580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pPr algn="l"/>
            <a:r>
              <a:rPr lang="en-US" dirty="0" smtClean="0"/>
              <a:t>Peterson Institute for International Economics  |  1750 Massachusetts Ave., NW  |  Washington, DC  20036</a:t>
            </a:r>
            <a:endParaRPr lang="en-US" dirty="0"/>
          </a:p>
        </p:txBody>
      </p:sp>
      <p:sp>
        <p:nvSpPr>
          <p:cNvPr id="6" name="Slide Number Placeholder 6"/>
          <p:cNvSpPr>
            <a:spLocks noGrp="1"/>
          </p:cNvSpPr>
          <p:nvPr>
            <p:ph type="sldNum" sz="quarter" idx="4"/>
          </p:nvPr>
        </p:nvSpPr>
        <p:spPr>
          <a:xfrm>
            <a:off x="0" y="1"/>
            <a:ext cx="381000" cy="304799"/>
          </a:xfrm>
        </p:spPr>
        <p:txBody>
          <a:bodyPr/>
          <a:lstStyle/>
          <a:p>
            <a:pPr algn="l"/>
            <a:fld id="{42F01136-23F1-4513-BEA1-70D05A250A7C}" type="slidenum">
              <a:rPr lang="en-US" b="1" smtClean="0">
                <a:solidFill>
                  <a:schemeClr val="bg1"/>
                </a:solidFill>
              </a:rPr>
              <a:t>17</a:t>
            </a:fld>
            <a:endParaRPr lang="en-US" b="1" dirty="0">
              <a:solidFill>
                <a:schemeClr val="bg1"/>
              </a:solidFill>
            </a:endParaRPr>
          </a:p>
        </p:txBody>
      </p:sp>
    </p:spTree>
    <p:extLst>
      <p:ext uri="{BB962C8B-B14F-4D97-AF65-F5344CB8AC3E}">
        <p14:creationId xmlns:p14="http://schemas.microsoft.com/office/powerpoint/2010/main" val="3120910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Permanently Boost Growth?</a:t>
            </a:r>
            <a:br>
              <a:rPr lang="en-US" dirty="0" smtClean="0"/>
            </a:br>
            <a:r>
              <a:rPr lang="en-US" dirty="0" smtClean="0"/>
              <a:t>Probably Not by Much</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endParaRPr lang="en-US" dirty="0" smtClean="0"/>
          </a:p>
          <a:p>
            <a:pPr marL="457200" indent="-457200">
              <a:buFont typeface="Arial" pitchFamily="34" charset="0"/>
              <a:buChar char="•"/>
            </a:pPr>
            <a:r>
              <a:rPr lang="en-US" dirty="0" smtClean="0"/>
              <a:t>So far, Abe’s third arrow is a grab bag of modest initiatives with little major substance.</a:t>
            </a:r>
          </a:p>
          <a:p>
            <a:pPr marL="457200" indent="-457200">
              <a:buFont typeface="Arial" pitchFamily="34" charset="0"/>
              <a:buChar char="•"/>
            </a:pPr>
            <a:r>
              <a:rPr lang="en-US" dirty="0" smtClean="0"/>
              <a:t>Perhaps the most likely to be significant are</a:t>
            </a:r>
          </a:p>
          <a:p>
            <a:pPr marL="1200150" lvl="1" indent="-457200">
              <a:buFont typeface="Arial" pitchFamily="34" charset="0"/>
              <a:buChar char="•"/>
            </a:pPr>
            <a:r>
              <a:rPr lang="en-US" dirty="0" smtClean="0"/>
              <a:t>Increasing female labor force participation</a:t>
            </a:r>
          </a:p>
          <a:p>
            <a:pPr marL="1200150" lvl="1" indent="-457200">
              <a:buFont typeface="Arial" pitchFamily="34" charset="0"/>
              <a:buChar char="•"/>
            </a:pPr>
            <a:r>
              <a:rPr lang="en-US" dirty="0" smtClean="0"/>
              <a:t>Increasing size and efficiency in agriculture </a:t>
            </a:r>
          </a:p>
          <a:p>
            <a:endParaRPr lang="en-US" dirty="0"/>
          </a:p>
        </p:txBody>
      </p:sp>
      <p:sp>
        <p:nvSpPr>
          <p:cNvPr id="4" name="Footer Placeholder 4"/>
          <p:cNvSpPr>
            <a:spLocks noGrp="1"/>
          </p:cNvSpPr>
          <p:nvPr>
            <p:ph type="ftr" sz="quarter" idx="4294967295"/>
          </p:nvPr>
        </p:nvSpPr>
        <p:spPr>
          <a:xfrm>
            <a:off x="0" y="6492875"/>
            <a:ext cx="68580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pPr algn="l"/>
            <a:r>
              <a:rPr lang="en-US" dirty="0" smtClean="0"/>
              <a:t>Peterson Institute for International Economics  |  1750 Massachusetts Ave., NW  |  Washington, DC  20036</a:t>
            </a:r>
            <a:endParaRPr lang="en-US" dirty="0"/>
          </a:p>
        </p:txBody>
      </p:sp>
      <p:sp>
        <p:nvSpPr>
          <p:cNvPr id="6" name="Slide Number Placeholder 6"/>
          <p:cNvSpPr>
            <a:spLocks noGrp="1"/>
          </p:cNvSpPr>
          <p:nvPr>
            <p:ph type="sldNum" sz="quarter" idx="4"/>
          </p:nvPr>
        </p:nvSpPr>
        <p:spPr>
          <a:xfrm>
            <a:off x="0" y="1"/>
            <a:ext cx="381000" cy="304799"/>
          </a:xfrm>
        </p:spPr>
        <p:txBody>
          <a:bodyPr/>
          <a:lstStyle/>
          <a:p>
            <a:pPr algn="l"/>
            <a:fld id="{42F01136-23F1-4513-BEA1-70D05A250A7C}" type="slidenum">
              <a:rPr lang="en-US" b="1" smtClean="0">
                <a:solidFill>
                  <a:schemeClr val="bg1"/>
                </a:solidFill>
              </a:rPr>
              <a:t>18</a:t>
            </a:fld>
            <a:endParaRPr lang="en-US" b="1" dirty="0">
              <a:solidFill>
                <a:schemeClr val="bg1"/>
              </a:solidFill>
            </a:endParaRPr>
          </a:p>
        </p:txBody>
      </p:sp>
    </p:spTree>
    <p:extLst>
      <p:ext uri="{BB962C8B-B14F-4D97-AF65-F5344CB8AC3E}">
        <p14:creationId xmlns:p14="http://schemas.microsoft.com/office/powerpoint/2010/main" val="1017888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426458"/>
            <a:ext cx="1752600" cy="34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6"/>
          <p:cNvSpPr>
            <a:spLocks noGrp="1"/>
          </p:cNvSpPr>
          <p:nvPr>
            <p:ph type="sldNum" sz="quarter" idx="4"/>
          </p:nvPr>
        </p:nvSpPr>
        <p:spPr>
          <a:xfrm>
            <a:off x="0" y="1"/>
            <a:ext cx="381000" cy="304799"/>
          </a:xfrm>
        </p:spPr>
        <p:txBody>
          <a:bodyPr/>
          <a:lstStyle/>
          <a:p>
            <a:pPr algn="l"/>
            <a:fld id="{42F01136-23F1-4513-BEA1-70D05A250A7C}" type="slidenum">
              <a:rPr lang="en-US" b="1" smtClean="0">
                <a:solidFill>
                  <a:schemeClr val="bg1"/>
                </a:solidFill>
              </a:rPr>
              <a:t>19</a:t>
            </a:fld>
            <a:endParaRPr lang="en-US" b="1" dirty="0">
              <a:solidFill>
                <a:schemeClr val="bg1"/>
              </a:solidFill>
            </a:endParaRPr>
          </a:p>
        </p:txBody>
      </p:sp>
      <p:sp>
        <p:nvSpPr>
          <p:cNvPr id="8" name="TextBox 7"/>
          <p:cNvSpPr txBox="1"/>
          <p:nvPr/>
        </p:nvSpPr>
        <p:spPr>
          <a:xfrm>
            <a:off x="285750" y="1130126"/>
            <a:ext cx="6048079" cy="2908474"/>
          </a:xfrm>
          <a:prstGeom prst="rect">
            <a:avLst/>
          </a:prstGeom>
          <a:noFill/>
        </p:spPr>
        <p:txBody>
          <a:bodyPr wrap="square" lIns="91425" tIns="45713" rIns="91425" bIns="45713" rtlCol="0">
            <a:spAutoFit/>
          </a:bodyPr>
          <a:lstStyle/>
          <a:p>
            <a:r>
              <a:rPr lang="en-US" b="1" dirty="0" smtClean="0">
                <a:effectLst>
                  <a:outerShdw blurRad="38100" dist="38100" dir="2700000" algn="tl">
                    <a:srgbClr val="000000">
                      <a:alpha val="43137"/>
                    </a:srgbClr>
                  </a:outerShdw>
                </a:effectLst>
              </a:rPr>
              <a:t>Joseph E. Gagnon</a:t>
            </a:r>
            <a:endParaRPr lang="en-US" sz="1100" dirty="0"/>
          </a:p>
          <a:p>
            <a:pPr algn="just"/>
            <a:r>
              <a:rPr lang="en-US" sz="1100" dirty="0"/>
              <a:t>Joseph E. Gagnon, </a:t>
            </a:r>
            <a:r>
              <a:rPr lang="en-US" sz="1100" dirty="0" smtClean="0"/>
              <a:t>a senior </a:t>
            </a:r>
            <a:r>
              <a:rPr lang="en-US" sz="1100" dirty="0"/>
              <a:t>fellow at the Peterson Institute for International Economics since September 2009, was visiting associate director, Division of Monetary Affairs (2008–09) at the US Federal Reserve Board. Previously he served at the US Federal Reserve Board as associate director, Division of International Finance (1999–2008), and senior economist (1987–1990 and 1991–97). He has also served at the US Treasury Department (1994–95 and 1997–1999) and has taught at the Haas School of Business, University of California, Berkeley (1990–91). </a:t>
            </a:r>
          </a:p>
          <a:p>
            <a:pPr algn="just"/>
            <a:endParaRPr lang="en-US" sz="1100" dirty="0"/>
          </a:p>
          <a:p>
            <a:pPr algn="just"/>
            <a:r>
              <a:rPr lang="en-US" sz="1100" dirty="0"/>
              <a:t>He is author of </a:t>
            </a:r>
            <a:r>
              <a:rPr lang="en-US" sz="1100" i="1" dirty="0"/>
              <a:t>Flexible Exchange Rates for a Stable World Economy</a:t>
            </a:r>
            <a:r>
              <a:rPr lang="en-US" sz="1100" dirty="0"/>
              <a:t> (2011) and </a:t>
            </a:r>
            <a:r>
              <a:rPr lang="en-US" sz="1100" i="1" dirty="0"/>
              <a:t>The Global Outlook for Government Debt over the Next 25 years: Implications for the Economy and Public Policy</a:t>
            </a:r>
            <a:r>
              <a:rPr lang="en-US" sz="1100" dirty="0"/>
              <a:t> (2011). He has published numerous articles in economics journals, including the </a:t>
            </a:r>
            <a:r>
              <a:rPr lang="en-US" sz="1100" i="1" dirty="0"/>
              <a:t>Journal of International Economics</a:t>
            </a:r>
            <a:r>
              <a:rPr lang="en-US" sz="1100" dirty="0"/>
              <a:t>, the </a:t>
            </a:r>
            <a:r>
              <a:rPr lang="en-US" sz="1100" i="1" dirty="0"/>
              <a:t>Journal of Monetary Economics</a:t>
            </a:r>
            <a:r>
              <a:rPr lang="en-US" sz="1100" dirty="0"/>
              <a:t>, the </a:t>
            </a:r>
            <a:r>
              <a:rPr lang="en-US" sz="1100" i="1" dirty="0"/>
              <a:t>Review of International Economics</a:t>
            </a:r>
            <a:r>
              <a:rPr lang="en-US" sz="1100" dirty="0"/>
              <a:t>, and the </a:t>
            </a:r>
            <a:r>
              <a:rPr lang="en-US" sz="1100" i="1" dirty="0"/>
              <a:t>Journal of International Money and Finance</a:t>
            </a:r>
            <a:r>
              <a:rPr lang="en-US" sz="1100" dirty="0"/>
              <a:t>, and has contributed to several edited volumes. </a:t>
            </a:r>
          </a:p>
          <a:p>
            <a:pPr algn="just"/>
            <a:endParaRPr lang="en-US" sz="1100" dirty="0"/>
          </a:p>
          <a:p>
            <a:pPr algn="just"/>
            <a:r>
              <a:rPr lang="en-US" sz="1100" dirty="0"/>
              <a:t>He received a BA from Harvard University in 1981 and a PhD in economics from Stanford University in 1987.</a:t>
            </a:r>
            <a:endParaRPr lang="en-US" sz="1200" dirty="0"/>
          </a:p>
        </p:txBody>
      </p:sp>
      <p:pic>
        <p:nvPicPr>
          <p:cNvPr id="9" name="Picture 2" descr="http://www.iie.com/images/joseph-gagn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447800"/>
            <a:ext cx="1524000" cy="207078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0" y="6492875"/>
            <a:ext cx="68580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pPr algn="l"/>
            <a:r>
              <a:rPr lang="en-US" dirty="0" smtClean="0"/>
              <a:t>Peterson Institute for International Economics  |  1750 Massachusetts Ave., NW  |  Washington, DC  20036</a:t>
            </a:r>
            <a:endParaRPr lang="en-US" dirty="0"/>
          </a:p>
        </p:txBody>
      </p:sp>
    </p:spTree>
    <p:extLst>
      <p:ext uri="{BB962C8B-B14F-4D97-AF65-F5344CB8AC3E}">
        <p14:creationId xmlns:p14="http://schemas.microsoft.com/office/powerpoint/2010/main" val="316609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So Far, So Good</a:t>
            </a:r>
            <a:endParaRPr lang="en-US" sz="3100" dirty="0"/>
          </a:p>
        </p:txBody>
      </p:sp>
      <p:sp>
        <p:nvSpPr>
          <p:cNvPr id="3" name="Content Placeholder 2"/>
          <p:cNvSpPr>
            <a:spLocks noGrp="1"/>
          </p:cNvSpPr>
          <p:nvPr>
            <p:ph idx="1"/>
          </p:nvPr>
        </p:nvSpPr>
        <p:spPr>
          <a:xfrm>
            <a:off x="457200" y="1524000"/>
            <a:ext cx="8229600" cy="4724401"/>
          </a:xfrm>
        </p:spPr>
        <p:txBody>
          <a:bodyPr>
            <a:normAutofit fontScale="92500"/>
          </a:bodyPr>
          <a:lstStyle/>
          <a:p>
            <a:r>
              <a:rPr lang="en-US" dirty="0" smtClean="0"/>
              <a:t>Near-term forecasts of growth and inflation have been marked up.</a:t>
            </a:r>
          </a:p>
          <a:p>
            <a:r>
              <a:rPr lang="en-US" dirty="0" smtClean="0"/>
              <a:t>Long-term inflation compensation is way up.</a:t>
            </a:r>
          </a:p>
          <a:p>
            <a:r>
              <a:rPr lang="en-US" dirty="0" smtClean="0"/>
              <a:t>Nominal yields are little changed.</a:t>
            </a:r>
          </a:p>
          <a:p>
            <a:r>
              <a:rPr lang="en-US" dirty="0" smtClean="0"/>
              <a:t>Market pricing implies that debt burden will be eroded through moderate inflation.</a:t>
            </a:r>
          </a:p>
          <a:p>
            <a:r>
              <a:rPr lang="en-US" dirty="0" smtClean="0"/>
              <a:t>Existing measures stabilize debt over medium term.</a:t>
            </a:r>
          </a:p>
          <a:p>
            <a:r>
              <a:rPr lang="en-US" u="sng" dirty="0" smtClean="0"/>
              <a:t>But</a:t>
            </a:r>
            <a:r>
              <a:rPr lang="en-US" dirty="0" smtClean="0"/>
              <a:t>, nothing to raise long-run growth yet.</a:t>
            </a:r>
            <a:endParaRPr lang="en-US" dirty="0"/>
          </a:p>
        </p:txBody>
      </p:sp>
      <p:sp>
        <p:nvSpPr>
          <p:cNvPr id="4" name="Footer Placeholder 4"/>
          <p:cNvSpPr>
            <a:spLocks noGrp="1"/>
          </p:cNvSpPr>
          <p:nvPr>
            <p:ph type="ftr" sz="quarter" idx="4294967295"/>
          </p:nvPr>
        </p:nvSpPr>
        <p:spPr>
          <a:xfrm>
            <a:off x="0" y="6492875"/>
            <a:ext cx="68580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pPr algn="l"/>
            <a:r>
              <a:rPr lang="en-US" dirty="0" smtClean="0"/>
              <a:t>Peterson Institute for International Economics  |  1750 Massachusetts Ave., NW  |  Washington, DC  20036</a:t>
            </a:r>
            <a:endParaRPr lang="en-US" dirty="0"/>
          </a:p>
        </p:txBody>
      </p:sp>
      <p:sp>
        <p:nvSpPr>
          <p:cNvPr id="5" name="Slide Number Placeholder 6"/>
          <p:cNvSpPr>
            <a:spLocks noGrp="1"/>
          </p:cNvSpPr>
          <p:nvPr>
            <p:ph type="sldNum" sz="quarter" idx="4"/>
          </p:nvPr>
        </p:nvSpPr>
        <p:spPr>
          <a:xfrm>
            <a:off x="0" y="1"/>
            <a:ext cx="381000" cy="304799"/>
          </a:xfrm>
        </p:spPr>
        <p:txBody>
          <a:bodyPr/>
          <a:lstStyle/>
          <a:p>
            <a:pPr algn="l"/>
            <a:fld id="{42F01136-23F1-4513-BEA1-70D05A250A7C}" type="slidenum">
              <a:rPr lang="en-US" b="1" smtClean="0">
                <a:solidFill>
                  <a:schemeClr val="bg1"/>
                </a:solidFill>
              </a:rPr>
              <a:t>2</a:t>
            </a:fld>
            <a:endParaRPr lang="en-US" b="1" dirty="0">
              <a:solidFill>
                <a:schemeClr val="bg1"/>
              </a:solidFill>
            </a:endParaRPr>
          </a:p>
        </p:txBody>
      </p:sp>
    </p:spTree>
    <p:extLst>
      <p:ext uri="{BB962C8B-B14F-4D97-AF65-F5344CB8AC3E}">
        <p14:creationId xmlns:p14="http://schemas.microsoft.com/office/powerpoint/2010/main" val="3705608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2514600"/>
            <a:ext cx="6400800" cy="2514600"/>
          </a:xfrm>
        </p:spPr>
        <p:txBody>
          <a:bodyPr>
            <a:normAutofit lnSpcReduction="10000"/>
          </a:bodyPr>
          <a:lstStyle/>
          <a:p>
            <a:r>
              <a:rPr lang="en-US" sz="4400" dirty="0" smtClean="0">
                <a:solidFill>
                  <a:schemeClr val="tx1"/>
                </a:solidFill>
              </a:rPr>
              <a:t>Thank you for joining us!</a:t>
            </a:r>
          </a:p>
          <a:p>
            <a:r>
              <a:rPr lang="en-US" sz="4400" dirty="0" smtClean="0">
                <a:solidFill>
                  <a:schemeClr val="tx1"/>
                </a:solidFill>
              </a:rPr>
              <a:t> </a:t>
            </a:r>
          </a:p>
          <a:p>
            <a:r>
              <a:rPr lang="en-US" dirty="0" smtClean="0">
                <a:solidFill>
                  <a:schemeClr val="tx1"/>
                </a:solidFill>
              </a:rPr>
              <a:t>Please take the time to fill out our brief online survey</a:t>
            </a:r>
          </a:p>
          <a:p>
            <a:endParaRPr lang="en-US" sz="2000" dirty="0">
              <a:solidFill>
                <a:schemeClr val="tx1"/>
              </a:solidFill>
            </a:endParaRPr>
          </a:p>
        </p:txBody>
      </p:sp>
      <p:sp>
        <p:nvSpPr>
          <p:cNvPr id="7" name="Rectangle 6"/>
          <p:cNvSpPr/>
          <p:nvPr/>
        </p:nvSpPr>
        <p:spPr>
          <a:xfrm>
            <a:off x="0" y="0"/>
            <a:ext cx="914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52400"/>
            <a:ext cx="3276600" cy="646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733800" y="228600"/>
            <a:ext cx="5334000" cy="584775"/>
          </a:xfrm>
          <a:prstGeom prst="rect">
            <a:avLst/>
          </a:prstGeom>
        </p:spPr>
        <p:txBody>
          <a:bodyPr wrap="square">
            <a:spAutoFit/>
          </a:bodyPr>
          <a:lstStyle/>
          <a:p>
            <a:pPr algn="r"/>
            <a:r>
              <a:rPr lang="en-US" sz="3200" b="1" dirty="0" smtClean="0">
                <a:solidFill>
                  <a:srgbClr val="5E190B"/>
                </a:solidFill>
              </a:rPr>
              <a:t>Joseph </a:t>
            </a:r>
            <a:r>
              <a:rPr lang="en-US" sz="3200" b="1" dirty="0">
                <a:solidFill>
                  <a:srgbClr val="5E190B"/>
                </a:solidFill>
              </a:rPr>
              <a:t>E. </a:t>
            </a:r>
            <a:r>
              <a:rPr lang="en-US" sz="3200" b="1" dirty="0" smtClean="0">
                <a:solidFill>
                  <a:srgbClr val="5E190B"/>
                </a:solidFill>
              </a:rPr>
              <a:t>Gagnon: </a:t>
            </a:r>
            <a:r>
              <a:rPr lang="en-US" sz="3200" b="1" dirty="0" err="1" smtClean="0">
                <a:solidFill>
                  <a:srgbClr val="5E190B"/>
                </a:solidFill>
              </a:rPr>
              <a:t>Abenomics</a:t>
            </a:r>
            <a:endParaRPr lang="en-US" sz="3200" b="1" dirty="0">
              <a:solidFill>
                <a:srgbClr val="5E190B"/>
              </a:solidFill>
            </a:endParaRPr>
          </a:p>
        </p:txBody>
      </p:sp>
      <p:cxnSp>
        <p:nvCxnSpPr>
          <p:cNvPr id="5" name="Straight Connector 4"/>
          <p:cNvCxnSpPr/>
          <p:nvPr/>
        </p:nvCxnSpPr>
        <p:spPr>
          <a:xfrm flipH="1">
            <a:off x="3810000" y="798602"/>
            <a:ext cx="5181600" cy="0"/>
          </a:xfrm>
          <a:prstGeom prst="line">
            <a:avLst/>
          </a:prstGeom>
          <a:ln w="63500" cap="rnd">
            <a:solidFill>
              <a:srgbClr val="5E190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459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Japan’s Government Debt Problem</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2616969"/>
              </p:ext>
            </p:extLst>
          </p:nvPr>
        </p:nvGraphicFramePr>
        <p:xfrm>
          <a:off x="457200" y="1828800"/>
          <a:ext cx="8229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09600" y="6149459"/>
            <a:ext cx="1851597" cy="276999"/>
          </a:xfrm>
          <a:prstGeom prst="rect">
            <a:avLst/>
          </a:prstGeom>
          <a:noFill/>
        </p:spPr>
        <p:txBody>
          <a:bodyPr wrap="none" rtlCol="0">
            <a:spAutoFit/>
          </a:bodyPr>
          <a:lstStyle/>
          <a:p>
            <a:r>
              <a:rPr lang="en-US" sz="1200" dirty="0" smtClean="0"/>
              <a:t>Source: IMF </a:t>
            </a:r>
            <a:r>
              <a:rPr lang="en-US" sz="1200" i="1" dirty="0" smtClean="0"/>
              <a:t>Fiscal Monitor</a:t>
            </a:r>
            <a:endParaRPr lang="en-US" sz="1200" i="1" dirty="0"/>
          </a:p>
        </p:txBody>
      </p:sp>
      <p:sp>
        <p:nvSpPr>
          <p:cNvPr id="5" name="Footer Placeholder 4"/>
          <p:cNvSpPr>
            <a:spLocks noGrp="1"/>
          </p:cNvSpPr>
          <p:nvPr>
            <p:ph type="ftr" sz="quarter" idx="4294967295"/>
          </p:nvPr>
        </p:nvSpPr>
        <p:spPr>
          <a:xfrm>
            <a:off x="0" y="6492875"/>
            <a:ext cx="68580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pPr algn="l"/>
            <a:r>
              <a:rPr lang="en-US" dirty="0" smtClean="0"/>
              <a:t>Peterson Institute for International Economics  |  1750 Massachusetts Ave., NW  |  Washington, DC  20036</a:t>
            </a:r>
            <a:endParaRPr lang="en-US" dirty="0"/>
          </a:p>
        </p:txBody>
      </p:sp>
      <p:sp>
        <p:nvSpPr>
          <p:cNvPr id="7" name="Slide Number Placeholder 6"/>
          <p:cNvSpPr>
            <a:spLocks noGrp="1"/>
          </p:cNvSpPr>
          <p:nvPr>
            <p:ph type="sldNum" sz="quarter" idx="4"/>
          </p:nvPr>
        </p:nvSpPr>
        <p:spPr>
          <a:xfrm>
            <a:off x="0" y="1"/>
            <a:ext cx="381000" cy="304799"/>
          </a:xfrm>
        </p:spPr>
        <p:txBody>
          <a:bodyPr/>
          <a:lstStyle/>
          <a:p>
            <a:pPr algn="l"/>
            <a:fld id="{42F01136-23F1-4513-BEA1-70D05A250A7C}" type="slidenum">
              <a:rPr lang="en-US" b="1" smtClean="0">
                <a:solidFill>
                  <a:schemeClr val="bg1"/>
                </a:solidFill>
              </a:rPr>
              <a:t>3</a:t>
            </a:fld>
            <a:endParaRPr lang="en-US" b="1" dirty="0">
              <a:solidFill>
                <a:schemeClr val="bg1"/>
              </a:solidFill>
            </a:endParaRPr>
          </a:p>
        </p:txBody>
      </p:sp>
    </p:spTree>
    <p:extLst>
      <p:ext uri="{BB962C8B-B14F-4D97-AF65-F5344CB8AC3E}">
        <p14:creationId xmlns:p14="http://schemas.microsoft.com/office/powerpoint/2010/main" val="1725131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Japan’s Government Debt Problem</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3898878"/>
              </p:ext>
            </p:extLst>
          </p:nvPr>
        </p:nvGraphicFramePr>
        <p:xfrm>
          <a:off x="457200" y="1828800"/>
          <a:ext cx="8229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09600" y="6149459"/>
            <a:ext cx="1851597" cy="276999"/>
          </a:xfrm>
          <a:prstGeom prst="rect">
            <a:avLst/>
          </a:prstGeom>
          <a:noFill/>
        </p:spPr>
        <p:txBody>
          <a:bodyPr wrap="none" rtlCol="0">
            <a:spAutoFit/>
          </a:bodyPr>
          <a:lstStyle/>
          <a:p>
            <a:r>
              <a:rPr lang="en-US" sz="1200" dirty="0" smtClean="0"/>
              <a:t>Source: IMF </a:t>
            </a:r>
            <a:r>
              <a:rPr lang="en-US" sz="1200" i="1" dirty="0" smtClean="0"/>
              <a:t>Fiscal Monitor</a:t>
            </a:r>
            <a:endParaRPr lang="en-US" sz="1200" i="1" dirty="0"/>
          </a:p>
        </p:txBody>
      </p:sp>
      <p:sp>
        <p:nvSpPr>
          <p:cNvPr id="6" name="Footer Placeholder 4"/>
          <p:cNvSpPr>
            <a:spLocks noGrp="1"/>
          </p:cNvSpPr>
          <p:nvPr>
            <p:ph type="ftr" sz="quarter" idx="4294967295"/>
          </p:nvPr>
        </p:nvSpPr>
        <p:spPr>
          <a:xfrm>
            <a:off x="0" y="6492875"/>
            <a:ext cx="68580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pPr algn="l"/>
            <a:r>
              <a:rPr lang="en-US" dirty="0" smtClean="0"/>
              <a:t>Peterson Institute for International Economics  |  1750 Massachusetts Ave., NW  |  Washington, DC  20036</a:t>
            </a:r>
            <a:endParaRPr lang="en-US" dirty="0"/>
          </a:p>
        </p:txBody>
      </p:sp>
      <p:sp>
        <p:nvSpPr>
          <p:cNvPr id="8" name="Slide Number Placeholder 6"/>
          <p:cNvSpPr>
            <a:spLocks noGrp="1"/>
          </p:cNvSpPr>
          <p:nvPr>
            <p:ph type="sldNum" sz="quarter" idx="4"/>
          </p:nvPr>
        </p:nvSpPr>
        <p:spPr>
          <a:xfrm>
            <a:off x="0" y="1"/>
            <a:ext cx="381000" cy="304799"/>
          </a:xfrm>
        </p:spPr>
        <p:txBody>
          <a:bodyPr/>
          <a:lstStyle/>
          <a:p>
            <a:pPr algn="l"/>
            <a:fld id="{42F01136-23F1-4513-BEA1-70D05A250A7C}" type="slidenum">
              <a:rPr lang="en-US" b="1" smtClean="0">
                <a:solidFill>
                  <a:schemeClr val="bg1"/>
                </a:solidFill>
              </a:rPr>
              <a:t>4</a:t>
            </a:fld>
            <a:endParaRPr lang="en-US" b="1" dirty="0">
              <a:solidFill>
                <a:schemeClr val="bg1"/>
              </a:solidFill>
            </a:endParaRPr>
          </a:p>
        </p:txBody>
      </p:sp>
    </p:spTree>
    <p:extLst>
      <p:ext uri="{BB962C8B-B14F-4D97-AF65-F5344CB8AC3E}">
        <p14:creationId xmlns:p14="http://schemas.microsoft.com/office/powerpoint/2010/main" val="344123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Japan’s Government Debt Problem</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4357811"/>
              </p:ext>
            </p:extLst>
          </p:nvPr>
        </p:nvGraphicFramePr>
        <p:xfrm>
          <a:off x="457200" y="1828800"/>
          <a:ext cx="8229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09600" y="6149459"/>
            <a:ext cx="1851597" cy="276999"/>
          </a:xfrm>
          <a:prstGeom prst="rect">
            <a:avLst/>
          </a:prstGeom>
          <a:noFill/>
        </p:spPr>
        <p:txBody>
          <a:bodyPr wrap="none" rtlCol="0">
            <a:spAutoFit/>
          </a:bodyPr>
          <a:lstStyle/>
          <a:p>
            <a:r>
              <a:rPr lang="en-US" sz="1200" dirty="0" smtClean="0"/>
              <a:t>Source: IMF </a:t>
            </a:r>
            <a:r>
              <a:rPr lang="en-US" sz="1200" i="1" dirty="0" smtClean="0"/>
              <a:t>Fiscal Monitor</a:t>
            </a:r>
            <a:endParaRPr lang="en-US" sz="1200" i="1" dirty="0"/>
          </a:p>
        </p:txBody>
      </p:sp>
      <p:sp>
        <p:nvSpPr>
          <p:cNvPr id="6" name="Footer Placeholder 4"/>
          <p:cNvSpPr>
            <a:spLocks noGrp="1"/>
          </p:cNvSpPr>
          <p:nvPr>
            <p:ph type="ftr" sz="quarter" idx="4294967295"/>
          </p:nvPr>
        </p:nvSpPr>
        <p:spPr>
          <a:xfrm>
            <a:off x="0" y="6492875"/>
            <a:ext cx="68580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pPr algn="l"/>
            <a:r>
              <a:rPr lang="en-US" dirty="0" smtClean="0"/>
              <a:t>Peterson Institute for International Economics  |  1750 Massachusetts Ave., NW  |  Washington, DC  20036</a:t>
            </a:r>
            <a:endParaRPr lang="en-US" dirty="0"/>
          </a:p>
        </p:txBody>
      </p:sp>
      <p:sp>
        <p:nvSpPr>
          <p:cNvPr id="7" name="Slide Number Placeholder 6"/>
          <p:cNvSpPr>
            <a:spLocks noGrp="1"/>
          </p:cNvSpPr>
          <p:nvPr>
            <p:ph type="sldNum" sz="quarter" idx="4"/>
          </p:nvPr>
        </p:nvSpPr>
        <p:spPr>
          <a:xfrm>
            <a:off x="0" y="1"/>
            <a:ext cx="381000" cy="304799"/>
          </a:xfrm>
        </p:spPr>
        <p:txBody>
          <a:bodyPr/>
          <a:lstStyle/>
          <a:p>
            <a:pPr algn="l"/>
            <a:fld id="{42F01136-23F1-4513-BEA1-70D05A250A7C}" type="slidenum">
              <a:rPr lang="en-US" b="1" smtClean="0">
                <a:solidFill>
                  <a:schemeClr val="bg1"/>
                </a:solidFill>
              </a:rPr>
              <a:t>5</a:t>
            </a:fld>
            <a:endParaRPr lang="en-US" b="1" dirty="0">
              <a:solidFill>
                <a:schemeClr val="bg1"/>
              </a:solidFill>
            </a:endParaRPr>
          </a:p>
        </p:txBody>
      </p:sp>
    </p:spTree>
    <p:extLst>
      <p:ext uri="{BB962C8B-B14F-4D97-AF65-F5344CB8AC3E}">
        <p14:creationId xmlns:p14="http://schemas.microsoft.com/office/powerpoint/2010/main" val="344123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Debt Arithmetic</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28801"/>
                <a:ext cx="8382000" cy="4419600"/>
              </a:xfrm>
            </p:spPr>
            <p:txBody>
              <a:bodyPr/>
              <a:lstStyle/>
              <a:p>
                <a14:m>
                  <m:oMath xmlns:m="http://schemas.openxmlformats.org/officeDocument/2006/math">
                    <m:f>
                      <m:fPr>
                        <m:ctrlPr>
                          <a:rPr lang="en-US" i="1" smtClean="0">
                            <a:latin typeface="Cambria Math"/>
                          </a:rPr>
                        </m:ctrlPr>
                      </m:fPr>
                      <m:num>
                        <m:r>
                          <a:rPr lang="en-US" b="0" i="1" smtClean="0">
                            <a:latin typeface="Cambria Math"/>
                          </a:rPr>
                          <m:t>𝐷𝑒𝑏𝑡</m:t>
                        </m:r>
                      </m:num>
                      <m:den>
                        <m:r>
                          <a:rPr lang="en-US" b="0" i="1" smtClean="0">
                            <a:latin typeface="Cambria Math"/>
                          </a:rPr>
                          <m:t>𝐺𝐷𝑃</m:t>
                        </m:r>
                      </m:den>
                    </m:f>
                  </m:oMath>
                </a14:m>
                <a:r>
                  <a:rPr lang="en-US" dirty="0" smtClean="0"/>
                  <a:t>(</a:t>
                </a:r>
                <a:r>
                  <a:rPr lang="en-US" sz="2000" dirty="0" smtClean="0"/>
                  <a:t>2013</a:t>
                </a:r>
                <a:r>
                  <a:rPr lang="en-US" dirty="0" smtClean="0"/>
                  <a:t>) = </a:t>
                </a:r>
                <a14:m>
                  <m:oMath xmlns:m="http://schemas.openxmlformats.org/officeDocument/2006/math">
                    <m:f>
                      <m:fPr>
                        <m:ctrlPr>
                          <a:rPr lang="en-US" i="1" smtClean="0">
                            <a:latin typeface="Cambria Math"/>
                          </a:rPr>
                        </m:ctrlPr>
                      </m:fPr>
                      <m:num>
                        <m:r>
                          <a:rPr lang="en-US" b="0" i="1" smtClean="0">
                            <a:latin typeface="Cambria Math"/>
                          </a:rPr>
                          <m:t>(1+</m:t>
                        </m:r>
                        <m:r>
                          <a:rPr lang="en-US" b="0" i="1" smtClean="0">
                            <a:latin typeface="Cambria Math"/>
                          </a:rPr>
                          <m:t>𝑟</m:t>
                        </m:r>
                        <m:r>
                          <a:rPr lang="en-US" b="0" i="1" smtClean="0">
                            <a:latin typeface="Cambria Math"/>
                          </a:rPr>
                          <m:t>)</m:t>
                        </m:r>
                      </m:num>
                      <m:den>
                        <m:r>
                          <a:rPr lang="en-US" b="0" i="1" smtClean="0">
                            <a:latin typeface="Cambria Math"/>
                          </a:rPr>
                          <m:t>(1+</m:t>
                        </m:r>
                        <m:r>
                          <a:rPr lang="en-US" b="0" i="1" smtClean="0">
                            <a:latin typeface="Cambria Math"/>
                          </a:rPr>
                          <m:t>𝑔</m:t>
                        </m:r>
                        <m:r>
                          <a:rPr lang="en-US" b="0" i="1" smtClean="0">
                            <a:latin typeface="Cambria Math"/>
                          </a:rPr>
                          <m:t>)</m:t>
                        </m:r>
                      </m:den>
                    </m:f>
                    <m:r>
                      <a:rPr lang="en-US" b="0" i="1" smtClean="0">
                        <a:latin typeface="Cambria Math"/>
                      </a:rPr>
                      <m:t> </m:t>
                    </m:r>
                    <m:f>
                      <m:fPr>
                        <m:ctrlPr>
                          <a:rPr lang="en-US" i="1">
                            <a:latin typeface="Cambria Math"/>
                          </a:rPr>
                        </m:ctrlPr>
                      </m:fPr>
                      <m:num>
                        <m:r>
                          <a:rPr lang="en-US" i="1">
                            <a:latin typeface="Cambria Math"/>
                          </a:rPr>
                          <m:t>𝐷𝑒𝑏𝑡</m:t>
                        </m:r>
                      </m:num>
                      <m:den>
                        <m:r>
                          <a:rPr lang="en-US" i="1">
                            <a:latin typeface="Cambria Math"/>
                          </a:rPr>
                          <m:t>𝐺𝐷𝑃</m:t>
                        </m:r>
                      </m:den>
                    </m:f>
                  </m:oMath>
                </a14:m>
                <a:r>
                  <a:rPr lang="en-US" dirty="0"/>
                  <a:t>(</a:t>
                </a:r>
                <a:r>
                  <a:rPr lang="en-US" sz="2000" dirty="0" smtClean="0"/>
                  <a:t>2012</a:t>
                </a:r>
                <a:r>
                  <a:rPr lang="en-US" dirty="0" smtClean="0"/>
                  <a:t>) + </a:t>
                </a:r>
                <a14:m>
                  <m:oMath xmlns:m="http://schemas.openxmlformats.org/officeDocument/2006/math">
                    <m:f>
                      <m:fPr>
                        <m:ctrlPr>
                          <a:rPr lang="en-US" i="1">
                            <a:latin typeface="Cambria Math"/>
                          </a:rPr>
                        </m:ctrlPr>
                      </m:fPr>
                      <m:num>
                        <m:r>
                          <a:rPr lang="en-US" b="0" i="1" smtClean="0">
                            <a:latin typeface="Cambria Math"/>
                          </a:rPr>
                          <m:t>𝑃𝑟𝑖𝑚𝑎𝑟𝑦𝐷𝑒𝑓𝑖𝑐𝑖𝑡</m:t>
                        </m:r>
                      </m:num>
                      <m:den>
                        <m:r>
                          <a:rPr lang="en-US" i="1">
                            <a:latin typeface="Cambria Math"/>
                          </a:rPr>
                          <m:t>𝐺𝐷𝑃</m:t>
                        </m:r>
                      </m:den>
                    </m:f>
                  </m:oMath>
                </a14:m>
                <a:r>
                  <a:rPr lang="en-US" dirty="0"/>
                  <a:t>(</a:t>
                </a:r>
                <a:r>
                  <a:rPr lang="en-US" sz="2000" dirty="0"/>
                  <a:t>2013</a:t>
                </a:r>
                <a:r>
                  <a:rPr lang="en-US" dirty="0"/>
                  <a:t>) </a:t>
                </a:r>
                <a:endParaRPr lang="en-US" dirty="0" smtClean="0"/>
              </a:p>
              <a:p>
                <a:endParaRPr lang="en-US" dirty="0"/>
              </a:p>
              <a:p>
                <a:r>
                  <a:rPr lang="en-US" dirty="0" smtClean="0">
                    <a:ea typeface="Cambria Math" pitchFamily="18" charset="0"/>
                  </a:rPr>
                  <a:t>r</a:t>
                </a:r>
                <a:r>
                  <a:rPr lang="en-US" dirty="0" smtClean="0"/>
                  <a:t> :  Interest rate</a:t>
                </a:r>
              </a:p>
              <a:p>
                <a:r>
                  <a:rPr lang="en-US" dirty="0" smtClean="0">
                    <a:ea typeface="Cambria Math" pitchFamily="18" charset="0"/>
                  </a:rPr>
                  <a:t>g</a:t>
                </a:r>
                <a:r>
                  <a:rPr lang="en-US" dirty="0" smtClean="0"/>
                  <a:t> :  Growth rate</a:t>
                </a:r>
              </a:p>
              <a:p>
                <a:r>
                  <a:rPr lang="en-US" dirty="0" smtClean="0"/>
                  <a:t>Primary Deficit :  Non-interest Spending</a:t>
                </a:r>
              </a:p>
              <a:p>
                <a:r>
                  <a:rPr lang="en-US" dirty="0" smtClean="0"/>
                  <a:t>			   - Tax Revenue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28801"/>
                <a:ext cx="8382000" cy="4419600"/>
              </a:xfrm>
              <a:blipFill rotWithShape="1">
                <a:blip r:embed="rId2"/>
                <a:stretch>
                  <a:fillRect l="-1818" r="-2182"/>
                </a:stretch>
              </a:blipFill>
            </p:spPr>
            <p:txBody>
              <a:bodyPr/>
              <a:lstStyle/>
              <a:p>
                <a:r>
                  <a:rPr lang="en-US">
                    <a:noFill/>
                  </a:rPr>
                  <a:t> </a:t>
                </a:r>
              </a:p>
            </p:txBody>
          </p:sp>
        </mc:Fallback>
      </mc:AlternateContent>
      <p:sp>
        <p:nvSpPr>
          <p:cNvPr id="4" name="Footer Placeholder 4"/>
          <p:cNvSpPr>
            <a:spLocks noGrp="1"/>
          </p:cNvSpPr>
          <p:nvPr>
            <p:ph type="ftr" sz="quarter" idx="4294967295"/>
          </p:nvPr>
        </p:nvSpPr>
        <p:spPr>
          <a:xfrm>
            <a:off x="0" y="6492875"/>
            <a:ext cx="68580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pPr algn="l"/>
            <a:r>
              <a:rPr lang="en-US" dirty="0" smtClean="0"/>
              <a:t>Peterson Institute for International Economics  |  1750 Massachusetts Ave., NW  |  Washington, DC  20036</a:t>
            </a:r>
            <a:endParaRPr lang="en-US" dirty="0"/>
          </a:p>
        </p:txBody>
      </p:sp>
      <p:sp>
        <p:nvSpPr>
          <p:cNvPr id="6" name="Slide Number Placeholder 6"/>
          <p:cNvSpPr>
            <a:spLocks noGrp="1"/>
          </p:cNvSpPr>
          <p:nvPr>
            <p:ph type="sldNum" sz="quarter" idx="4"/>
          </p:nvPr>
        </p:nvSpPr>
        <p:spPr>
          <a:xfrm>
            <a:off x="0" y="1"/>
            <a:ext cx="381000" cy="304799"/>
          </a:xfrm>
        </p:spPr>
        <p:txBody>
          <a:bodyPr/>
          <a:lstStyle/>
          <a:p>
            <a:pPr algn="l"/>
            <a:fld id="{42F01136-23F1-4513-BEA1-70D05A250A7C}" type="slidenum">
              <a:rPr lang="en-US" b="1" smtClean="0">
                <a:solidFill>
                  <a:schemeClr val="bg1"/>
                </a:solidFill>
              </a:rPr>
              <a:t>6</a:t>
            </a:fld>
            <a:endParaRPr lang="en-US" b="1" dirty="0">
              <a:solidFill>
                <a:schemeClr val="bg1"/>
              </a:solidFill>
            </a:endParaRPr>
          </a:p>
        </p:txBody>
      </p:sp>
    </p:spTree>
    <p:extLst>
      <p:ext uri="{BB962C8B-B14F-4D97-AF65-F5344CB8AC3E}">
        <p14:creationId xmlns:p14="http://schemas.microsoft.com/office/powerpoint/2010/main" val="1786202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Debt Arithmetic</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28801"/>
                <a:ext cx="8382000" cy="4419600"/>
              </a:xfrm>
            </p:spPr>
            <p:txBody>
              <a:bodyPr/>
              <a:lstStyle/>
              <a:p>
                <a14:m>
                  <m:oMath xmlns:m="http://schemas.openxmlformats.org/officeDocument/2006/math">
                    <m:f>
                      <m:fPr>
                        <m:ctrlPr>
                          <a:rPr lang="en-US" i="1" smtClean="0">
                            <a:latin typeface="Cambria Math"/>
                          </a:rPr>
                        </m:ctrlPr>
                      </m:fPr>
                      <m:num>
                        <m:r>
                          <a:rPr lang="en-US" b="0" i="1" smtClean="0">
                            <a:latin typeface="Cambria Math"/>
                          </a:rPr>
                          <m:t>𝐷𝑒𝑏𝑡</m:t>
                        </m:r>
                      </m:num>
                      <m:den>
                        <m:r>
                          <a:rPr lang="en-US" b="0" i="1" smtClean="0">
                            <a:latin typeface="Cambria Math"/>
                          </a:rPr>
                          <m:t>𝐺𝐷𝑃</m:t>
                        </m:r>
                      </m:den>
                    </m:f>
                  </m:oMath>
                </a14:m>
                <a:r>
                  <a:rPr lang="en-US" dirty="0" smtClean="0"/>
                  <a:t>(</a:t>
                </a:r>
                <a:r>
                  <a:rPr lang="en-US" sz="2000" dirty="0" smtClean="0"/>
                  <a:t>2013</a:t>
                </a:r>
                <a:r>
                  <a:rPr lang="en-US" dirty="0" smtClean="0"/>
                  <a:t>) = </a:t>
                </a:r>
                <a14:m>
                  <m:oMath xmlns:m="http://schemas.openxmlformats.org/officeDocument/2006/math">
                    <m:f>
                      <m:fPr>
                        <m:ctrlPr>
                          <a:rPr lang="en-US" i="1" smtClean="0">
                            <a:latin typeface="Cambria Math"/>
                          </a:rPr>
                        </m:ctrlPr>
                      </m:fPr>
                      <m:num>
                        <m:r>
                          <a:rPr lang="en-US" b="0" i="1" smtClean="0">
                            <a:latin typeface="Cambria Math"/>
                          </a:rPr>
                          <m:t>(1+</m:t>
                        </m:r>
                        <m:r>
                          <a:rPr lang="en-US" b="0" i="1" smtClean="0">
                            <a:latin typeface="Cambria Math"/>
                          </a:rPr>
                          <m:t>𝑟</m:t>
                        </m:r>
                        <m:r>
                          <a:rPr lang="en-US" b="0" i="1" smtClean="0">
                            <a:latin typeface="Cambria Math"/>
                          </a:rPr>
                          <m:t>)</m:t>
                        </m:r>
                      </m:num>
                      <m:den>
                        <m:r>
                          <a:rPr lang="en-US" b="0" i="1" smtClean="0">
                            <a:latin typeface="Cambria Math"/>
                          </a:rPr>
                          <m:t>(1+</m:t>
                        </m:r>
                        <m:r>
                          <a:rPr lang="en-US" b="0" i="1" smtClean="0">
                            <a:latin typeface="Cambria Math"/>
                          </a:rPr>
                          <m:t>𝑔</m:t>
                        </m:r>
                        <m:r>
                          <a:rPr lang="en-US" b="0" i="1" smtClean="0">
                            <a:latin typeface="Cambria Math"/>
                          </a:rPr>
                          <m:t>)</m:t>
                        </m:r>
                      </m:den>
                    </m:f>
                    <m:r>
                      <a:rPr lang="en-US" b="0" i="1" smtClean="0">
                        <a:latin typeface="Cambria Math"/>
                      </a:rPr>
                      <m:t> </m:t>
                    </m:r>
                    <m:f>
                      <m:fPr>
                        <m:ctrlPr>
                          <a:rPr lang="en-US" i="1">
                            <a:latin typeface="Cambria Math"/>
                          </a:rPr>
                        </m:ctrlPr>
                      </m:fPr>
                      <m:num>
                        <m:r>
                          <a:rPr lang="en-US" i="1">
                            <a:latin typeface="Cambria Math"/>
                          </a:rPr>
                          <m:t>𝐷𝑒𝑏𝑡</m:t>
                        </m:r>
                      </m:num>
                      <m:den>
                        <m:r>
                          <a:rPr lang="en-US" i="1">
                            <a:latin typeface="Cambria Math"/>
                          </a:rPr>
                          <m:t>𝐺𝐷𝑃</m:t>
                        </m:r>
                      </m:den>
                    </m:f>
                  </m:oMath>
                </a14:m>
                <a:r>
                  <a:rPr lang="en-US" dirty="0"/>
                  <a:t>(</a:t>
                </a:r>
                <a:r>
                  <a:rPr lang="en-US" sz="2000" dirty="0" smtClean="0"/>
                  <a:t>2012</a:t>
                </a:r>
                <a:r>
                  <a:rPr lang="en-US" dirty="0" smtClean="0"/>
                  <a:t>) + </a:t>
                </a:r>
                <a14:m>
                  <m:oMath xmlns:m="http://schemas.openxmlformats.org/officeDocument/2006/math">
                    <m:f>
                      <m:fPr>
                        <m:ctrlPr>
                          <a:rPr lang="en-US" i="1">
                            <a:latin typeface="Cambria Math"/>
                          </a:rPr>
                        </m:ctrlPr>
                      </m:fPr>
                      <m:num>
                        <m:r>
                          <a:rPr lang="en-US" b="0" i="1" smtClean="0">
                            <a:latin typeface="Cambria Math"/>
                          </a:rPr>
                          <m:t>𝑃𝑟𝑖𝑚𝑎𝑟𝑦𝐷𝑒𝑓𝑖𝑐𝑖𝑡</m:t>
                        </m:r>
                      </m:num>
                      <m:den>
                        <m:r>
                          <a:rPr lang="en-US" i="1">
                            <a:latin typeface="Cambria Math"/>
                          </a:rPr>
                          <m:t>𝐺𝐷𝑃</m:t>
                        </m:r>
                      </m:den>
                    </m:f>
                  </m:oMath>
                </a14:m>
                <a:r>
                  <a:rPr lang="en-US" dirty="0"/>
                  <a:t>(</a:t>
                </a:r>
                <a:r>
                  <a:rPr lang="en-US" sz="2000" dirty="0"/>
                  <a:t>2013</a:t>
                </a:r>
                <a:r>
                  <a:rPr lang="en-US" dirty="0"/>
                  <a:t>) </a:t>
                </a:r>
                <a:endParaRPr lang="en-US" dirty="0" smtClean="0"/>
              </a:p>
              <a:p>
                <a:endParaRPr lang="en-US" dirty="0" smtClean="0"/>
              </a:p>
              <a:p>
                <a:r>
                  <a:rPr lang="en-US" dirty="0" smtClean="0"/>
                  <a:t>To stabilize Debt/GDP:</a:t>
                </a:r>
                <a:endParaRPr lang="en-US" dirty="0"/>
              </a:p>
              <a:p>
                <a:r>
                  <a:rPr lang="en-US" dirty="0" smtClean="0"/>
                  <a:t>If r = g, need primary deficit = 0.</a:t>
                </a:r>
              </a:p>
              <a:p>
                <a:r>
                  <a:rPr lang="en-US" dirty="0"/>
                  <a:t>If r </a:t>
                </a:r>
                <a:r>
                  <a:rPr lang="en-US" dirty="0" smtClean="0"/>
                  <a:t>&gt; </a:t>
                </a:r>
                <a:r>
                  <a:rPr lang="en-US" dirty="0"/>
                  <a:t>g, need primary deficit </a:t>
                </a:r>
                <a:r>
                  <a:rPr lang="en-US" dirty="0" smtClean="0"/>
                  <a:t>&lt; 0 (surplus).</a:t>
                </a:r>
                <a:endParaRPr lang="en-US" dirty="0"/>
              </a:p>
              <a:p>
                <a:r>
                  <a:rPr lang="en-US" dirty="0"/>
                  <a:t>If r </a:t>
                </a:r>
                <a:r>
                  <a:rPr lang="en-US" dirty="0" smtClean="0"/>
                  <a:t>&lt; </a:t>
                </a:r>
                <a:r>
                  <a:rPr lang="en-US" dirty="0"/>
                  <a:t>g, </a:t>
                </a:r>
                <a:r>
                  <a:rPr lang="en-US" dirty="0" smtClean="0"/>
                  <a:t>primary </a:t>
                </a:r>
                <a:r>
                  <a:rPr lang="en-US" dirty="0"/>
                  <a:t>deficit </a:t>
                </a:r>
                <a:r>
                  <a:rPr lang="en-US" dirty="0" smtClean="0"/>
                  <a:t>may be &gt; </a:t>
                </a:r>
                <a:r>
                  <a:rPr lang="en-US" dirty="0"/>
                  <a:t>0.</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28801"/>
                <a:ext cx="8382000" cy="4419600"/>
              </a:xfrm>
              <a:blipFill rotWithShape="1">
                <a:blip r:embed="rId2"/>
                <a:stretch>
                  <a:fillRect l="-1818" r="-2182"/>
                </a:stretch>
              </a:blipFill>
            </p:spPr>
            <p:txBody>
              <a:bodyPr/>
              <a:lstStyle/>
              <a:p>
                <a:r>
                  <a:rPr lang="en-US">
                    <a:noFill/>
                  </a:rPr>
                  <a:t> </a:t>
                </a:r>
              </a:p>
            </p:txBody>
          </p:sp>
        </mc:Fallback>
      </mc:AlternateContent>
      <p:sp>
        <p:nvSpPr>
          <p:cNvPr id="4" name="Footer Placeholder 4"/>
          <p:cNvSpPr>
            <a:spLocks noGrp="1"/>
          </p:cNvSpPr>
          <p:nvPr>
            <p:ph type="ftr" sz="quarter" idx="4294967295"/>
          </p:nvPr>
        </p:nvSpPr>
        <p:spPr>
          <a:xfrm>
            <a:off x="0" y="6492875"/>
            <a:ext cx="68580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pPr algn="l"/>
            <a:r>
              <a:rPr lang="en-US" dirty="0" smtClean="0"/>
              <a:t>Peterson Institute for International Economics  |  1750 Massachusetts Ave., NW  |  Washington, DC  20036</a:t>
            </a:r>
            <a:endParaRPr lang="en-US" dirty="0"/>
          </a:p>
        </p:txBody>
      </p:sp>
      <p:sp>
        <p:nvSpPr>
          <p:cNvPr id="6" name="Slide Number Placeholder 6"/>
          <p:cNvSpPr>
            <a:spLocks noGrp="1"/>
          </p:cNvSpPr>
          <p:nvPr>
            <p:ph type="sldNum" sz="quarter" idx="4"/>
          </p:nvPr>
        </p:nvSpPr>
        <p:spPr>
          <a:xfrm>
            <a:off x="0" y="1"/>
            <a:ext cx="381000" cy="304799"/>
          </a:xfrm>
        </p:spPr>
        <p:txBody>
          <a:bodyPr/>
          <a:lstStyle/>
          <a:p>
            <a:pPr algn="l"/>
            <a:fld id="{42F01136-23F1-4513-BEA1-70D05A250A7C}" type="slidenum">
              <a:rPr lang="en-US" b="1" smtClean="0">
                <a:solidFill>
                  <a:schemeClr val="bg1"/>
                </a:solidFill>
              </a:rPr>
              <a:t>7</a:t>
            </a:fld>
            <a:endParaRPr lang="en-US" b="1" dirty="0">
              <a:solidFill>
                <a:schemeClr val="bg1"/>
              </a:solidFill>
            </a:endParaRPr>
          </a:p>
        </p:txBody>
      </p:sp>
    </p:spTree>
    <p:extLst>
      <p:ext uri="{BB962C8B-B14F-4D97-AF65-F5344CB8AC3E}">
        <p14:creationId xmlns:p14="http://schemas.microsoft.com/office/powerpoint/2010/main" val="1946471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Japanese Government Yields -- r</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7846739"/>
              </p:ext>
            </p:extLst>
          </p:nvPr>
        </p:nvGraphicFramePr>
        <p:xfrm>
          <a:off x="457200" y="1828800"/>
          <a:ext cx="8229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09600" y="6149459"/>
            <a:ext cx="4133632" cy="276999"/>
          </a:xfrm>
          <a:prstGeom prst="rect">
            <a:avLst/>
          </a:prstGeom>
          <a:noFill/>
        </p:spPr>
        <p:txBody>
          <a:bodyPr wrap="none" rtlCol="0">
            <a:spAutoFit/>
          </a:bodyPr>
          <a:lstStyle/>
          <a:p>
            <a:r>
              <a:rPr lang="en-US" sz="1200" dirty="0" smtClean="0"/>
              <a:t>Source: IMF </a:t>
            </a:r>
            <a:r>
              <a:rPr lang="en-US" sz="1200" i="1" dirty="0" smtClean="0"/>
              <a:t>International Financial Statistics </a:t>
            </a:r>
            <a:r>
              <a:rPr lang="en-US" sz="1200" dirty="0" smtClean="0"/>
              <a:t>and</a:t>
            </a:r>
            <a:r>
              <a:rPr lang="en-US" sz="1200" i="1" dirty="0" smtClean="0"/>
              <a:t> Fiscal Monitor</a:t>
            </a:r>
            <a:endParaRPr lang="en-US" sz="1200" i="1" dirty="0"/>
          </a:p>
        </p:txBody>
      </p:sp>
      <p:sp>
        <p:nvSpPr>
          <p:cNvPr id="6" name="Footer Placeholder 4"/>
          <p:cNvSpPr>
            <a:spLocks noGrp="1"/>
          </p:cNvSpPr>
          <p:nvPr>
            <p:ph type="ftr" sz="quarter" idx="4294967295"/>
          </p:nvPr>
        </p:nvSpPr>
        <p:spPr>
          <a:xfrm>
            <a:off x="0" y="6492875"/>
            <a:ext cx="68580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pPr algn="l"/>
            <a:r>
              <a:rPr lang="en-US" dirty="0" smtClean="0"/>
              <a:t>Peterson Institute for International Economics  |  1750 Massachusetts Ave., NW  |  Washington, DC  20036</a:t>
            </a:r>
            <a:endParaRPr lang="en-US" dirty="0"/>
          </a:p>
        </p:txBody>
      </p:sp>
      <p:sp>
        <p:nvSpPr>
          <p:cNvPr id="7" name="Slide Number Placeholder 6"/>
          <p:cNvSpPr>
            <a:spLocks noGrp="1"/>
          </p:cNvSpPr>
          <p:nvPr>
            <p:ph type="sldNum" sz="quarter" idx="4"/>
          </p:nvPr>
        </p:nvSpPr>
        <p:spPr>
          <a:xfrm>
            <a:off x="0" y="1"/>
            <a:ext cx="381000" cy="304799"/>
          </a:xfrm>
        </p:spPr>
        <p:txBody>
          <a:bodyPr/>
          <a:lstStyle/>
          <a:p>
            <a:pPr algn="l"/>
            <a:fld id="{42F01136-23F1-4513-BEA1-70D05A250A7C}" type="slidenum">
              <a:rPr lang="en-US" b="1" smtClean="0">
                <a:solidFill>
                  <a:schemeClr val="bg1"/>
                </a:solidFill>
              </a:rPr>
              <a:t>8</a:t>
            </a:fld>
            <a:endParaRPr lang="en-US" b="1" dirty="0">
              <a:solidFill>
                <a:schemeClr val="bg1"/>
              </a:solidFill>
            </a:endParaRPr>
          </a:p>
        </p:txBody>
      </p:sp>
    </p:spTree>
    <p:extLst>
      <p:ext uri="{BB962C8B-B14F-4D97-AF65-F5344CB8AC3E}">
        <p14:creationId xmlns:p14="http://schemas.microsoft.com/office/powerpoint/2010/main" val="799716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Japan’s Nominal Growth Rate -- g</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9131167"/>
              </p:ext>
            </p:extLst>
          </p:nvPr>
        </p:nvGraphicFramePr>
        <p:xfrm>
          <a:off x="457200" y="1828800"/>
          <a:ext cx="8229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09600" y="6149459"/>
            <a:ext cx="2522550" cy="276999"/>
          </a:xfrm>
          <a:prstGeom prst="rect">
            <a:avLst/>
          </a:prstGeom>
          <a:noFill/>
        </p:spPr>
        <p:txBody>
          <a:bodyPr wrap="none" rtlCol="0">
            <a:spAutoFit/>
          </a:bodyPr>
          <a:lstStyle/>
          <a:p>
            <a:r>
              <a:rPr lang="en-US" sz="1200" dirty="0" smtClean="0"/>
              <a:t>Source: IMF </a:t>
            </a:r>
            <a:r>
              <a:rPr lang="en-US" sz="1200" i="1" dirty="0" smtClean="0"/>
              <a:t>World Economic Outlook</a:t>
            </a:r>
            <a:endParaRPr lang="en-US" sz="1200" i="1" dirty="0"/>
          </a:p>
        </p:txBody>
      </p:sp>
      <p:sp>
        <p:nvSpPr>
          <p:cNvPr id="6" name="Footer Placeholder 4"/>
          <p:cNvSpPr>
            <a:spLocks noGrp="1"/>
          </p:cNvSpPr>
          <p:nvPr>
            <p:ph type="ftr" sz="quarter" idx="4294967295"/>
          </p:nvPr>
        </p:nvSpPr>
        <p:spPr>
          <a:xfrm>
            <a:off x="0" y="6492875"/>
            <a:ext cx="68580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pPr algn="l"/>
            <a:r>
              <a:rPr lang="en-US" dirty="0" smtClean="0"/>
              <a:t>Peterson Institute for International Economics  |  1750 Massachusetts Ave., NW  |  Washington, DC  20036</a:t>
            </a:r>
            <a:endParaRPr lang="en-US" dirty="0"/>
          </a:p>
        </p:txBody>
      </p:sp>
      <p:sp>
        <p:nvSpPr>
          <p:cNvPr id="7" name="Slide Number Placeholder 6"/>
          <p:cNvSpPr>
            <a:spLocks noGrp="1"/>
          </p:cNvSpPr>
          <p:nvPr>
            <p:ph type="sldNum" sz="quarter" idx="4"/>
          </p:nvPr>
        </p:nvSpPr>
        <p:spPr>
          <a:xfrm>
            <a:off x="0" y="1"/>
            <a:ext cx="381000" cy="304799"/>
          </a:xfrm>
        </p:spPr>
        <p:txBody>
          <a:bodyPr/>
          <a:lstStyle/>
          <a:p>
            <a:pPr algn="l"/>
            <a:fld id="{42F01136-23F1-4513-BEA1-70D05A250A7C}" type="slidenum">
              <a:rPr lang="en-US" b="1" smtClean="0">
                <a:solidFill>
                  <a:schemeClr val="bg1"/>
                </a:solidFill>
              </a:rPr>
              <a:t>9</a:t>
            </a:fld>
            <a:endParaRPr lang="en-US" b="1" dirty="0">
              <a:solidFill>
                <a:schemeClr val="bg1"/>
              </a:solidFill>
            </a:endParaRPr>
          </a:p>
        </p:txBody>
      </p:sp>
    </p:spTree>
    <p:extLst>
      <p:ext uri="{BB962C8B-B14F-4D97-AF65-F5344CB8AC3E}">
        <p14:creationId xmlns:p14="http://schemas.microsoft.com/office/powerpoint/2010/main" val="765357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nd Bullet lis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1195</Words>
  <Application>Microsoft Office PowerPoint</Application>
  <PresentationFormat>On-screen Show (4:3)</PresentationFormat>
  <Paragraphs>163</Paragraphs>
  <Slides>20</Slides>
  <Notes>2</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Custom Design</vt:lpstr>
      <vt:lpstr>Title and Bullet lists</vt:lpstr>
      <vt:lpstr>Abenomics: A Qualified Success?</vt:lpstr>
      <vt:lpstr>So Far, So Good</vt:lpstr>
      <vt:lpstr>Japan’s Government Debt Problem</vt:lpstr>
      <vt:lpstr>Japan’s Government Debt Problem</vt:lpstr>
      <vt:lpstr>Japan’s Government Debt Problem</vt:lpstr>
      <vt:lpstr>Debt Arithmetic</vt:lpstr>
      <vt:lpstr>Debt Arithmetic</vt:lpstr>
      <vt:lpstr>Japanese Government Yields -- r</vt:lpstr>
      <vt:lpstr>Japan’s Nominal Growth Rate -- g</vt:lpstr>
      <vt:lpstr>Debt Arithmetic</vt:lpstr>
      <vt:lpstr>Japan’s Primary Fiscal Deficit</vt:lpstr>
      <vt:lpstr>2014 Stimulus Package</vt:lpstr>
      <vt:lpstr>QE: Japan vs. United States</vt:lpstr>
      <vt:lpstr>BOJ Policy Success?</vt:lpstr>
      <vt:lpstr>BOJ Policy Success?</vt:lpstr>
      <vt:lpstr>Yen and Trade Balance</vt:lpstr>
      <vt:lpstr>End Deflation and Stabilize Debt? Probably Yes</vt:lpstr>
      <vt:lpstr>Permanently Boost Growth? Probably Not by Much</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Michael Guttag</cp:lastModifiedBy>
  <cp:revision>106</cp:revision>
  <dcterms:created xsi:type="dcterms:W3CDTF">2013-04-02T14:03:18Z</dcterms:created>
  <dcterms:modified xsi:type="dcterms:W3CDTF">2013-11-21T12:40:23Z</dcterms:modified>
</cp:coreProperties>
</file>